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62" r:id="rId2"/>
    <p:sldId id="263" r:id="rId3"/>
    <p:sldId id="339" r:id="rId4"/>
    <p:sldId id="266" r:id="rId5"/>
    <p:sldId id="267" r:id="rId6"/>
    <p:sldId id="322" r:id="rId7"/>
    <p:sldId id="268" r:id="rId8"/>
    <p:sldId id="272" r:id="rId9"/>
    <p:sldId id="273" r:id="rId10"/>
    <p:sldId id="330" r:id="rId11"/>
    <p:sldId id="285" r:id="rId12"/>
    <p:sldId id="286" r:id="rId13"/>
    <p:sldId id="290" r:id="rId14"/>
    <p:sldId id="291" r:id="rId15"/>
    <p:sldId id="292" r:id="rId16"/>
    <p:sldId id="340" r:id="rId17"/>
    <p:sldId id="341" r:id="rId18"/>
    <p:sldId id="296" r:id="rId19"/>
    <p:sldId id="318" r:id="rId20"/>
    <p:sldId id="300" r:id="rId21"/>
    <p:sldId id="325" r:id="rId22"/>
    <p:sldId id="324" r:id="rId23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502020204030204"/>
        <a:ea typeface="Calibri" panose="020F0502020204030204"/>
        <a:cs typeface="Calibri" panose="020F0502020204030204"/>
        <a:sym typeface="Calibri" panose="020F0502020204030204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502020204030204"/>
        <a:ea typeface="Calibri" panose="020F0502020204030204"/>
        <a:cs typeface="Calibri" panose="020F0502020204030204"/>
        <a:sym typeface="Calibri" panose="020F0502020204030204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502020204030204"/>
        <a:ea typeface="Calibri" panose="020F0502020204030204"/>
        <a:cs typeface="Calibri" panose="020F0502020204030204"/>
        <a:sym typeface="Calibri" panose="020F0502020204030204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502020204030204"/>
        <a:ea typeface="Calibri" panose="020F0502020204030204"/>
        <a:cs typeface="Calibri" panose="020F0502020204030204"/>
        <a:sym typeface="Calibri" panose="020F0502020204030204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502020204030204"/>
        <a:ea typeface="Calibri" panose="020F0502020204030204"/>
        <a:cs typeface="Calibri" panose="020F0502020204030204"/>
        <a:sym typeface="Calibri" panose="020F0502020204030204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502020204030204"/>
        <a:ea typeface="Calibri" panose="020F0502020204030204"/>
        <a:cs typeface="Calibri" panose="020F0502020204030204"/>
        <a:sym typeface="Calibri" panose="020F0502020204030204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502020204030204"/>
        <a:ea typeface="Calibri" panose="020F0502020204030204"/>
        <a:cs typeface="Calibri" panose="020F0502020204030204"/>
        <a:sym typeface="Calibri" panose="020F0502020204030204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502020204030204"/>
        <a:ea typeface="Calibri" panose="020F0502020204030204"/>
        <a:cs typeface="Calibri" panose="020F0502020204030204"/>
        <a:sym typeface="Calibri" panose="020F0502020204030204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502020204030204"/>
        <a:ea typeface="Calibri" panose="020F0502020204030204"/>
        <a:cs typeface="Calibri" panose="020F0502020204030204"/>
        <a:sym typeface="Calibri" panose="020F0502020204030204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153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等线" panose="02010600030101010101" charset="-122"/>
      </a:defRPr>
    </a:lvl1pPr>
    <a:lvl2pPr indent="228600" latinLnBrk="0">
      <a:defRPr sz="1200">
        <a:latin typeface="+mj-lt"/>
        <a:ea typeface="+mj-ea"/>
        <a:cs typeface="+mj-cs"/>
        <a:sym typeface="等线" panose="02010600030101010101" charset="-122"/>
      </a:defRPr>
    </a:lvl2pPr>
    <a:lvl3pPr indent="457200" latinLnBrk="0">
      <a:defRPr sz="1200">
        <a:latin typeface="+mj-lt"/>
        <a:ea typeface="+mj-ea"/>
        <a:cs typeface="+mj-cs"/>
        <a:sym typeface="等线" panose="02010600030101010101" charset="-122"/>
      </a:defRPr>
    </a:lvl3pPr>
    <a:lvl4pPr indent="685800" latinLnBrk="0">
      <a:defRPr sz="1200">
        <a:latin typeface="+mj-lt"/>
        <a:ea typeface="+mj-ea"/>
        <a:cs typeface="+mj-cs"/>
        <a:sym typeface="等线" panose="02010600030101010101" charset="-122"/>
      </a:defRPr>
    </a:lvl4pPr>
    <a:lvl5pPr indent="914400" latinLnBrk="0">
      <a:defRPr sz="1200">
        <a:latin typeface="+mj-lt"/>
        <a:ea typeface="+mj-ea"/>
        <a:cs typeface="+mj-cs"/>
        <a:sym typeface="等线" panose="02010600030101010101" charset="-122"/>
      </a:defRPr>
    </a:lvl5pPr>
    <a:lvl6pPr indent="1143000" latinLnBrk="0">
      <a:defRPr sz="1200">
        <a:latin typeface="+mj-lt"/>
        <a:ea typeface="+mj-ea"/>
        <a:cs typeface="+mj-cs"/>
        <a:sym typeface="等线" panose="02010600030101010101" charset="-122"/>
      </a:defRPr>
    </a:lvl6pPr>
    <a:lvl7pPr indent="1371600" latinLnBrk="0">
      <a:defRPr sz="1200">
        <a:latin typeface="+mj-lt"/>
        <a:ea typeface="+mj-ea"/>
        <a:cs typeface="+mj-cs"/>
        <a:sym typeface="等线" panose="02010600030101010101" charset="-122"/>
      </a:defRPr>
    </a:lvl7pPr>
    <a:lvl8pPr indent="1600200" latinLnBrk="0">
      <a:defRPr sz="1200">
        <a:latin typeface="+mj-lt"/>
        <a:ea typeface="+mj-ea"/>
        <a:cs typeface="+mj-cs"/>
        <a:sym typeface="等线" panose="02010600030101010101" charset="-122"/>
      </a:defRPr>
    </a:lvl8pPr>
    <a:lvl9pPr indent="1828800" latinLnBrk="0">
      <a:defRPr sz="1200">
        <a:latin typeface="+mj-lt"/>
        <a:ea typeface="+mj-ea"/>
        <a:cs typeface="+mj-cs"/>
        <a:sym typeface="等线" panose="02010600030101010101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7387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1250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E16E1B-0323-F6F5-EF7B-275E89BFE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578778-334B-273B-BAE7-A74973DC26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7AF5A6-9A4C-92F0-D2A7-484B51D326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96386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D418C-C753-1DEB-A74E-F05090092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E4F414-6775-2357-E66E-F13B319D8B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858F0B-51C6-3E99-CA2E-7E4DC7FA8A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3080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1360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文本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21" name="正文级别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30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标题文本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9" name="正文级别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8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9" name="文本占位符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73" name="正文级别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185" indent="-260985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4" name="文本占位符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图片 2" descr="图片 2"/>
          <p:cNvPicPr>
            <a:picLocks noChangeAspect="1"/>
          </p:cNvPicPr>
          <p:nvPr/>
        </p:nvPicPr>
        <p:blipFill>
          <a:blip r:embed="rId2"/>
          <a:srcRect t="1" b="13681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9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alpha val="9000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inpin heiti"/>
                <a:ea typeface="inpin heiti"/>
                <a:cs typeface="inpin heiti"/>
                <a:sym typeface="inpin heiti"/>
              </a:defRPr>
            </a:pPr>
            <a:endParaRPr/>
          </a:p>
        </p:txBody>
      </p:sp>
      <p:sp>
        <p:nvSpPr>
          <p:cNvPr id="9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标题文本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0910445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3" name="正文级别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5" r:id="rId5"/>
    <p:sldLayoutId id="2147483656" r:id="rId6"/>
    <p:sldLayoutId id="2147483658" r:id="rId7"/>
    <p:sldLayoutId id="2147483663" r:id="rId8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2pPr>
      <a:lvl3pPr marL="1234440" marR="0" indent="-32004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solidFill>
            <a:srgbClr val="000000"/>
          </a:solidFill>
          <a:uFillTx/>
          <a:latin typeface="Calibri" panose="020F0502020204030204"/>
          <a:ea typeface="Calibri" panose="020F0502020204030204"/>
          <a:cs typeface="Calibri" panose="020F0502020204030204"/>
          <a:sym typeface="Calibri" panose="020F0502020204030204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502020204030204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502020204030204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502020204030204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502020204030204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502020204030204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502020204030204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502020204030204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502020204030204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502020204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矩形 7"/>
          <p:cNvSpPr/>
          <p:nvPr/>
        </p:nvSpPr>
        <p:spPr>
          <a:xfrm>
            <a:off x="0" y="3828226"/>
            <a:ext cx="12192000" cy="3054540"/>
          </a:xfrm>
          <a:prstGeom prst="rect">
            <a:avLst/>
          </a:prstGeom>
          <a:solidFill>
            <a:srgbClr val="0020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197" name="标题 1"/>
          <p:cNvSpPr txBox="1">
            <a:spLocks noGrp="1"/>
          </p:cNvSpPr>
          <p:nvPr>
            <p:ph type="title"/>
          </p:nvPr>
        </p:nvSpPr>
        <p:spPr>
          <a:xfrm>
            <a:off x="559434" y="3626303"/>
            <a:ext cx="10233404" cy="1900778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br>
              <a:rPr lang="en-US" dirty="0"/>
            </a:br>
            <a:br>
              <a:rPr lang="en-US" dirty="0"/>
            </a:br>
            <a:r>
              <a:rPr dirty="0" err="1"/>
              <a:t>欧洲百年教育集团</a:t>
            </a:r>
            <a:r>
              <a:rPr lang="en-US" altLang="zh-CN" dirty="0"/>
              <a:t>—</a:t>
            </a:r>
            <a:r>
              <a:rPr lang="zh-CN" altLang="en-US" dirty="0"/>
              <a:t>纯正瑞士教育</a:t>
            </a:r>
            <a:br>
              <a:rPr lang="en-US" dirty="0"/>
            </a:br>
            <a:r>
              <a:rPr sz="1600" b="1" dirty="0">
                <a:solidFill>
                  <a:srgbClr val="A6A6A6"/>
                </a:solidFill>
              </a:rPr>
              <a:t>B. H. M. S.</a:t>
            </a:r>
            <a:r>
              <a:rPr lang="zh-CN" altLang="en-US" sz="1600" b="1" dirty="0">
                <a:solidFill>
                  <a:srgbClr val="A6A6A6"/>
                </a:solidFill>
              </a:rPr>
              <a:t> 隶属于瑞士历史最悠久、规模最大的教育集团</a:t>
            </a:r>
            <a:r>
              <a:rPr lang="en-US" altLang="zh-CN" sz="1600" b="1" dirty="0">
                <a:solidFill>
                  <a:srgbClr val="A6A6A6"/>
                </a:solidFill>
              </a:rPr>
              <a:t>--</a:t>
            </a:r>
            <a:r>
              <a:rPr lang="zh-CN" altLang="en-US" sz="1600" b="1" dirty="0">
                <a:solidFill>
                  <a:srgbClr val="A6A6A6"/>
                </a:solidFill>
              </a:rPr>
              <a:t>班尼迪特教育集团（</a:t>
            </a:r>
            <a:r>
              <a:rPr lang="en-US" altLang="zh-CN" sz="1600" b="1" dirty="0">
                <a:solidFill>
                  <a:srgbClr val="A6A6A6"/>
                </a:solidFill>
              </a:rPr>
              <a:t>Benedict</a:t>
            </a:r>
            <a:r>
              <a:rPr lang="zh-CN" altLang="en-US" sz="1600" b="1" dirty="0">
                <a:solidFill>
                  <a:srgbClr val="A6A6A6"/>
                </a:solidFill>
              </a:rPr>
              <a:t>）。</a:t>
            </a:r>
            <a:r>
              <a:rPr lang="en-US" altLang="zh-CN" sz="1600" b="1" dirty="0">
                <a:solidFill>
                  <a:srgbClr val="A6A6A6"/>
                </a:solidFill>
              </a:rPr>
              <a:t>Benedict </a:t>
            </a:r>
            <a:r>
              <a:rPr lang="zh-CN" altLang="en-US" sz="1600" b="1" dirty="0">
                <a:solidFill>
                  <a:srgbClr val="A6A6A6"/>
                </a:solidFill>
              </a:rPr>
              <a:t>成立于</a:t>
            </a:r>
            <a:r>
              <a:rPr lang="en-US" altLang="zh-CN" sz="1600" b="1" dirty="0">
                <a:solidFill>
                  <a:srgbClr val="A6A6A6"/>
                </a:solidFill>
              </a:rPr>
              <a:t>1928</a:t>
            </a:r>
            <a:r>
              <a:rPr lang="zh-CN" altLang="en-US" sz="1600" b="1" dirty="0">
                <a:solidFill>
                  <a:srgbClr val="A6A6A6"/>
                </a:solidFill>
              </a:rPr>
              <a:t>年，总部位于瑞士苏黎世，在全球拥有超过</a:t>
            </a:r>
            <a:r>
              <a:rPr lang="en-US" altLang="zh-CN" sz="1600" b="1" dirty="0">
                <a:solidFill>
                  <a:srgbClr val="A6A6A6"/>
                </a:solidFill>
              </a:rPr>
              <a:t>50</a:t>
            </a:r>
            <a:r>
              <a:rPr lang="zh-CN" altLang="en-US" sz="1600" b="1" dirty="0">
                <a:solidFill>
                  <a:srgbClr val="A6A6A6"/>
                </a:solidFill>
              </a:rPr>
              <a:t>个学校，在瑞士有</a:t>
            </a:r>
            <a:r>
              <a:rPr lang="en-US" altLang="zh-CN" sz="1600" b="1" dirty="0">
                <a:solidFill>
                  <a:srgbClr val="A6A6A6"/>
                </a:solidFill>
              </a:rPr>
              <a:t>8</a:t>
            </a:r>
            <a:r>
              <a:rPr lang="zh-CN" altLang="en-US" sz="1600" b="1" dirty="0">
                <a:solidFill>
                  <a:srgbClr val="A6A6A6"/>
                </a:solidFill>
              </a:rPr>
              <a:t>个校区，提供金融与银行、商科、航空、健康管理等教育。每年有超过</a:t>
            </a:r>
            <a:r>
              <a:rPr lang="en-US" altLang="zh-CN" sz="1600" b="1" dirty="0">
                <a:solidFill>
                  <a:srgbClr val="A6A6A6"/>
                </a:solidFill>
              </a:rPr>
              <a:t>15000</a:t>
            </a:r>
            <a:r>
              <a:rPr lang="zh-CN" altLang="en-US" sz="1600" b="1" dirty="0">
                <a:solidFill>
                  <a:srgbClr val="A6A6A6"/>
                </a:solidFill>
              </a:rPr>
              <a:t>名学生在</a:t>
            </a:r>
            <a:r>
              <a:rPr lang="en-US" altLang="zh-CN" sz="1600" b="1" dirty="0">
                <a:solidFill>
                  <a:srgbClr val="A6A6A6"/>
                </a:solidFill>
              </a:rPr>
              <a:t>Benedict </a:t>
            </a:r>
            <a:r>
              <a:rPr lang="zh-CN" altLang="en-US" sz="1600" b="1" dirty="0">
                <a:solidFill>
                  <a:srgbClr val="A6A6A6"/>
                </a:solidFill>
              </a:rPr>
              <a:t>学习深造。</a:t>
            </a:r>
            <a:endParaRPr sz="1600" b="1" dirty="0">
              <a:solidFill>
                <a:srgbClr val="A6A6A6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7F9A9F9-2DC9-A9CE-5A43-1542A8872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717"/>
            <a:ext cx="12192000" cy="42940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" grpId="0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88DA8-74B5-83E0-7D78-2C3022DCC9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矩形 1">
            <a:extLst>
              <a:ext uri="{FF2B5EF4-FFF2-40B4-BE49-F238E27FC236}">
                <a16:creationId xmlns:a16="http://schemas.microsoft.com/office/drawing/2014/main" id="{76BC7BDB-C8F9-8497-052E-D6D400AB21AF}"/>
              </a:ext>
            </a:extLst>
          </p:cNvPr>
          <p:cNvSpPr/>
          <p:nvPr/>
        </p:nvSpPr>
        <p:spPr>
          <a:xfrm>
            <a:off x="-1460" y="0"/>
            <a:ext cx="12193459" cy="6858000"/>
          </a:xfrm>
          <a:prstGeom prst="rect">
            <a:avLst/>
          </a:prstGeom>
          <a:gradFill>
            <a:gsLst>
              <a:gs pos="0">
                <a:srgbClr val="002060">
                  <a:alpha val="20000"/>
                </a:srgbClr>
              </a:gs>
              <a:gs pos="41000">
                <a:srgbClr val="002060"/>
              </a:gs>
            </a:gsLst>
            <a:lin ang="108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grpSp>
        <p:nvGrpSpPr>
          <p:cNvPr id="216" name="组合 13">
            <a:extLst>
              <a:ext uri="{FF2B5EF4-FFF2-40B4-BE49-F238E27FC236}">
                <a16:creationId xmlns:a16="http://schemas.microsoft.com/office/drawing/2014/main" id="{71B01252-6D03-B1EA-41FF-6E481C9BF602}"/>
              </a:ext>
            </a:extLst>
          </p:cNvPr>
          <p:cNvGrpSpPr/>
          <p:nvPr/>
        </p:nvGrpSpPr>
        <p:grpSpPr>
          <a:xfrm>
            <a:off x="109538" y="377773"/>
            <a:ext cx="7881445" cy="1147762"/>
            <a:chOff x="162481" y="-148586"/>
            <a:chExt cx="7881444" cy="1130046"/>
          </a:xfrm>
        </p:grpSpPr>
        <p:grpSp>
          <p:nvGrpSpPr>
            <p:cNvPr id="214" name="组合 14">
              <a:extLst>
                <a:ext uri="{FF2B5EF4-FFF2-40B4-BE49-F238E27FC236}">
                  <a16:creationId xmlns:a16="http://schemas.microsoft.com/office/drawing/2014/main" id="{BAFC5E69-FC0B-1821-3940-09CF515399EE}"/>
                </a:ext>
              </a:extLst>
            </p:cNvPr>
            <p:cNvGrpSpPr/>
            <p:nvPr/>
          </p:nvGrpSpPr>
          <p:grpSpPr>
            <a:xfrm>
              <a:off x="162481" y="-148586"/>
              <a:ext cx="7881444" cy="1130046"/>
              <a:chOff x="162481" y="-148586"/>
              <a:chExt cx="7881443" cy="1130045"/>
            </a:xfrm>
          </p:grpSpPr>
          <p:sp>
            <p:nvSpPr>
              <p:cNvPr id="211" name="矩形 18">
                <a:extLst>
                  <a:ext uri="{FF2B5EF4-FFF2-40B4-BE49-F238E27FC236}">
                    <a16:creationId xmlns:a16="http://schemas.microsoft.com/office/drawing/2014/main" id="{BE7C6CDE-9E14-6F94-0670-E87EA9456BAD}"/>
                  </a:ext>
                </a:extLst>
              </p:cNvPr>
              <p:cNvSpPr/>
              <p:nvPr/>
            </p:nvSpPr>
            <p:spPr>
              <a:xfrm>
                <a:off x="475494" y="0"/>
                <a:ext cx="7044996" cy="732110"/>
              </a:xfrm>
              <a:prstGeom prst="rect">
                <a:avLst/>
              </a:prstGeom>
              <a:solidFill>
                <a:srgbClr val="FFFFFF">
                  <a:alpha val="50195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212" name="矩形 19">
                <a:extLst>
                  <a:ext uri="{FF2B5EF4-FFF2-40B4-BE49-F238E27FC236}">
                    <a16:creationId xmlns:a16="http://schemas.microsoft.com/office/drawing/2014/main" id="{D91A140A-F946-EC31-0FEC-2F1D95A4701D}"/>
                  </a:ext>
                </a:extLst>
              </p:cNvPr>
              <p:cNvSpPr/>
              <p:nvPr/>
            </p:nvSpPr>
            <p:spPr>
              <a:xfrm>
                <a:off x="671181" y="150053"/>
                <a:ext cx="7044995" cy="831406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213" name="Title 1">
                <a:extLst>
                  <a:ext uri="{FF2B5EF4-FFF2-40B4-BE49-F238E27FC236}">
                    <a16:creationId xmlns:a16="http://schemas.microsoft.com/office/drawing/2014/main" id="{53D4E57D-C408-EBE8-D853-25C51D908C22}"/>
                  </a:ext>
                </a:extLst>
              </p:cNvPr>
              <p:cNvSpPr txBox="1"/>
              <p:nvPr/>
            </p:nvSpPr>
            <p:spPr>
              <a:xfrm>
                <a:off x="162481" y="-148586"/>
                <a:ext cx="7881443" cy="113004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rmAutofit/>
              </a:bodyPr>
              <a:lstStyle/>
              <a:p>
                <a:pPr algn="ctr">
                  <a:lnSpc>
                    <a:spcPct val="150000"/>
                  </a:lnSpc>
                  <a:defRPr sz="16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r>
                  <a:rPr lang="en-US" altLang="zh-CN" dirty="0"/>
                  <a:t>2026</a:t>
                </a:r>
                <a:r>
                  <a:rPr lang="zh-CN" altLang="en-US" dirty="0"/>
                  <a:t>年最新</a:t>
                </a:r>
                <a:r>
                  <a:rPr lang="en-US" altLang="zh-CN" dirty="0"/>
                  <a:t>QS</a:t>
                </a:r>
                <a:r>
                  <a:rPr lang="zh-CN" altLang="en-US" dirty="0"/>
                  <a:t>商科硕士排名</a:t>
                </a:r>
                <a:endParaRPr lang="en-US" altLang="zh-CN" dirty="0"/>
              </a:p>
              <a:p>
                <a:pPr algn="ctr">
                  <a:lnSpc>
                    <a:spcPct val="150000"/>
                  </a:lnSpc>
                  <a:defRPr sz="16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r>
                  <a:rPr lang="en-US" altLang="zh-CN" dirty="0"/>
                  <a:t>BHMS</a:t>
                </a:r>
                <a:r>
                  <a:rPr lang="zh-CN" altLang="en-US" dirty="0"/>
                  <a:t>也是四所入选高校里唯一提供全球带薪实习的大学</a:t>
                </a:r>
                <a:endParaRPr dirty="0"/>
              </a:p>
            </p:txBody>
          </p:sp>
        </p:grpSp>
        <p:sp>
          <p:nvSpPr>
            <p:cNvPr id="215" name="直接连接符 15">
              <a:extLst>
                <a:ext uri="{FF2B5EF4-FFF2-40B4-BE49-F238E27FC236}">
                  <a16:creationId xmlns:a16="http://schemas.microsoft.com/office/drawing/2014/main" id="{CDE2E038-8195-5254-E69C-7ED08E20B02D}"/>
                </a:ext>
              </a:extLst>
            </p:cNvPr>
            <p:cNvSpPr/>
            <p:nvPr/>
          </p:nvSpPr>
          <p:spPr>
            <a:xfrm>
              <a:off x="671181" y="109904"/>
              <a:ext cx="1494538" cy="1"/>
            </a:xfrm>
            <a:prstGeom prst="line">
              <a:avLst/>
            </a:prstGeom>
            <a:noFill/>
            <a:ln w="38100" cap="flat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FB777A61-BA7E-22FE-82A3-515B67BD44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51" y="1977665"/>
            <a:ext cx="6769370" cy="419924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82DF65A-2FC4-A77D-7FFF-5E1E4562DD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661" y="1525535"/>
            <a:ext cx="34545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8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" grpId="0" animBg="1" advAuto="0"/>
      <p:bldP spid="216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10"/>
          <p:cNvGrpSpPr/>
          <p:nvPr/>
        </p:nvGrpSpPr>
        <p:grpSpPr>
          <a:xfrm>
            <a:off x="-585260" y="3827948"/>
            <a:ext cx="11495444" cy="1397855"/>
            <a:chOff x="0" y="0"/>
            <a:chExt cx="11495443" cy="1397854"/>
          </a:xfrm>
        </p:grpSpPr>
        <p:grpSp>
          <p:nvGrpSpPr>
            <p:cNvPr id="429" name="组合 1"/>
            <p:cNvGrpSpPr/>
            <p:nvPr/>
          </p:nvGrpSpPr>
          <p:grpSpPr>
            <a:xfrm>
              <a:off x="0" y="0"/>
              <a:ext cx="11495444" cy="1397855"/>
              <a:chOff x="0" y="0"/>
              <a:chExt cx="11495443" cy="1397854"/>
            </a:xfrm>
          </p:grpSpPr>
          <p:sp>
            <p:nvSpPr>
              <p:cNvPr id="426" name="矩形 6"/>
              <p:cNvSpPr/>
              <p:nvPr/>
            </p:nvSpPr>
            <p:spPr>
              <a:xfrm>
                <a:off x="836171" y="0"/>
                <a:ext cx="9437000" cy="1042719"/>
              </a:xfrm>
              <a:prstGeom prst="rect">
                <a:avLst/>
              </a:prstGeom>
              <a:solidFill>
                <a:srgbClr val="FFFFFF">
                  <a:alpha val="50195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427" name="矩形 8"/>
              <p:cNvSpPr/>
              <p:nvPr/>
            </p:nvSpPr>
            <p:spPr>
              <a:xfrm>
                <a:off x="1114880" y="213714"/>
                <a:ext cx="9437000" cy="1042719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428" name="Title 1"/>
              <p:cNvSpPr txBox="1"/>
              <p:nvPr/>
            </p:nvSpPr>
            <p:spPr>
              <a:xfrm>
                <a:off x="0" y="72291"/>
                <a:ext cx="11495444" cy="13255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rmAutofit/>
              </a:bodyPr>
              <a:lstStyle>
                <a:lvl1pPr algn="ctr">
                  <a:lnSpc>
                    <a:spcPct val="90000"/>
                  </a:lnSpc>
                  <a:defRPr sz="24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lvl1pPr>
              </a:lstStyle>
              <a:p>
                <a:r>
                  <a:t>琉森市，瑞士的中心，知名旅游城市，誉为欧洲最美城市之一</a:t>
                </a:r>
              </a:p>
            </p:txBody>
          </p:sp>
        </p:grpSp>
        <p:sp>
          <p:nvSpPr>
            <p:cNvPr id="430" name="直接连接符 9"/>
            <p:cNvSpPr/>
            <p:nvPr/>
          </p:nvSpPr>
          <p:spPr>
            <a:xfrm>
              <a:off x="1114880" y="156533"/>
              <a:ext cx="2128613" cy="1"/>
            </a:xfrm>
            <a:prstGeom prst="line">
              <a:avLst/>
            </a:prstGeom>
            <a:noFill/>
            <a:ln w="38100" cap="flat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内容占位符 2"/>
          <p:cNvSpPr txBox="1">
            <a:spLocks noGrp="1"/>
          </p:cNvSpPr>
          <p:nvPr>
            <p:ph type="body" sz="quarter" idx="1"/>
          </p:nvPr>
        </p:nvSpPr>
        <p:spPr>
          <a:xfrm>
            <a:off x="333187" y="4435640"/>
            <a:ext cx="3048001" cy="20067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 err="1"/>
              <a:t>位于瑞士德语区</a:t>
            </a:r>
            <a:endParaRPr dirty="0"/>
          </a:p>
          <a:p>
            <a:pPr marL="0" indent="0">
              <a:buSzTx/>
              <a:buNone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 err="1"/>
              <a:t>坐落于琉森市中心</a:t>
            </a:r>
            <a:endParaRPr dirty="0"/>
          </a:p>
          <a:p>
            <a:pPr marL="0" indent="0">
              <a:buSzTx/>
              <a:buNone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dirty="0"/>
              <a:t>五</a:t>
            </a:r>
            <a:r>
              <a:rPr dirty="0" err="1"/>
              <a:t>大校区组成</a:t>
            </a:r>
            <a:endParaRPr dirty="0"/>
          </a:p>
          <a:p>
            <a:pPr marL="0" indent="0">
              <a:buSzTx/>
              <a:buNone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 err="1"/>
              <a:t>步行即可到达</a:t>
            </a:r>
            <a:endParaRPr dirty="0"/>
          </a:p>
        </p:txBody>
      </p:sp>
      <p:grpSp>
        <p:nvGrpSpPr>
          <p:cNvPr id="451" name="组合 39"/>
          <p:cNvGrpSpPr/>
          <p:nvPr/>
        </p:nvGrpSpPr>
        <p:grpSpPr>
          <a:xfrm>
            <a:off x="221350" y="278586"/>
            <a:ext cx="9389577" cy="1325564"/>
            <a:chOff x="0" y="0"/>
            <a:chExt cx="9503110" cy="1325562"/>
          </a:xfrm>
        </p:grpSpPr>
        <p:grpSp>
          <p:nvGrpSpPr>
            <p:cNvPr id="449" name="组合 40"/>
            <p:cNvGrpSpPr/>
            <p:nvPr/>
          </p:nvGrpSpPr>
          <p:grpSpPr>
            <a:xfrm>
              <a:off x="111836" y="0"/>
              <a:ext cx="9391275" cy="1325563"/>
              <a:chOff x="0" y="0"/>
              <a:chExt cx="9391274" cy="1325562"/>
            </a:xfrm>
          </p:grpSpPr>
          <p:sp>
            <p:nvSpPr>
              <p:cNvPr id="447" name="矩形 42"/>
              <p:cNvSpPr/>
              <p:nvPr/>
            </p:nvSpPr>
            <p:spPr>
              <a:xfrm>
                <a:off x="0" y="158783"/>
                <a:ext cx="3144542" cy="1042719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448" name="Title 1"/>
              <p:cNvSpPr txBox="1"/>
              <p:nvPr/>
            </p:nvSpPr>
            <p:spPr>
              <a:xfrm>
                <a:off x="45720" y="0"/>
                <a:ext cx="9345555" cy="13255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rmAutofit/>
              </a:bodyPr>
              <a:lstStyle>
                <a:lvl1pPr>
                  <a:lnSpc>
                    <a:spcPct val="90000"/>
                  </a:lnSpc>
                  <a:defRPr sz="54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lvl1pPr>
              </a:lstStyle>
              <a:p>
                <a:r>
                  <a:rPr lang="zh-CN" altLang="en-US" dirty="0"/>
                  <a:t>五</a:t>
                </a:r>
                <a:r>
                  <a:rPr dirty="0" err="1"/>
                  <a:t>大校区</a:t>
                </a:r>
                <a:endParaRPr dirty="0"/>
              </a:p>
            </p:txBody>
          </p:sp>
        </p:grpSp>
        <p:sp>
          <p:nvSpPr>
            <p:cNvPr id="450" name="直接连接符 41"/>
            <p:cNvSpPr/>
            <p:nvPr/>
          </p:nvSpPr>
          <p:spPr>
            <a:xfrm>
              <a:off x="-1" y="158783"/>
              <a:ext cx="3" cy="1042719"/>
            </a:xfrm>
            <a:prstGeom prst="line">
              <a:avLst/>
            </a:prstGeom>
            <a:noFill/>
            <a:ln w="38100" cap="flat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452" name="矩形 46"/>
          <p:cNvSpPr txBox="1"/>
          <p:nvPr/>
        </p:nvSpPr>
        <p:spPr>
          <a:xfrm>
            <a:off x="298085" y="1497808"/>
            <a:ext cx="6004561" cy="92333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>
              <a:defRPr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/>
              <a:t>Lakefront Center/City Campus</a:t>
            </a:r>
            <a:br>
              <a:rPr dirty="0"/>
            </a:br>
            <a:r>
              <a:rPr dirty="0" err="1"/>
              <a:t>Sentipark</a:t>
            </a:r>
            <a:r>
              <a:rPr dirty="0"/>
              <a:t>/Baselstresse57</a:t>
            </a:r>
            <a:r>
              <a:rPr lang="en-US" dirty="0"/>
              <a:t>/</a:t>
            </a:r>
          </a:p>
          <a:p>
            <a:pPr>
              <a:defRPr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dirty="0"/>
              <a:t>Lakeside</a:t>
            </a:r>
            <a:endParaRPr dirty="0"/>
          </a:p>
        </p:txBody>
      </p:sp>
      <p:sp>
        <p:nvSpPr>
          <p:cNvPr id="453" name="直接连接符 47"/>
          <p:cNvSpPr/>
          <p:nvPr/>
        </p:nvSpPr>
        <p:spPr>
          <a:xfrm flipH="1">
            <a:off x="221351" y="4442019"/>
            <a:ext cx="1" cy="1415856"/>
          </a:xfrm>
          <a:prstGeom prst="line">
            <a:avLst/>
          </a:prstGeom>
          <a:ln w="38100">
            <a:solidFill>
              <a:srgbClr val="002060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093BAE-E795-A559-8D18-392BB09EDD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9533" y="1028810"/>
            <a:ext cx="8114510" cy="52628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" name="图片 14" descr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6" y="1597533"/>
            <a:ext cx="4391957" cy="292797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482" name="图片 12" descr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6" y="4014787"/>
            <a:ext cx="4641977" cy="284321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483" name="图片 16" descr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281" y="1596713"/>
            <a:ext cx="7891930" cy="526128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488" name="组合 5"/>
          <p:cNvGrpSpPr/>
          <p:nvPr/>
        </p:nvGrpSpPr>
        <p:grpSpPr>
          <a:xfrm>
            <a:off x="216591" y="144539"/>
            <a:ext cx="9548836" cy="1325563"/>
            <a:chOff x="0" y="0"/>
            <a:chExt cx="9548834" cy="1325562"/>
          </a:xfrm>
        </p:grpSpPr>
        <p:grpSp>
          <p:nvGrpSpPr>
            <p:cNvPr id="486" name="组合 6"/>
            <p:cNvGrpSpPr/>
            <p:nvPr/>
          </p:nvGrpSpPr>
          <p:grpSpPr>
            <a:xfrm>
              <a:off x="111834" y="0"/>
              <a:ext cx="9437001" cy="1325563"/>
              <a:chOff x="0" y="0"/>
              <a:chExt cx="9436999" cy="1325562"/>
            </a:xfrm>
          </p:grpSpPr>
          <p:sp>
            <p:nvSpPr>
              <p:cNvPr id="484" name="矩形 8"/>
              <p:cNvSpPr/>
              <p:nvPr/>
            </p:nvSpPr>
            <p:spPr>
              <a:xfrm>
                <a:off x="-1" y="158783"/>
                <a:ext cx="9437001" cy="1042719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485" name="Title 1"/>
              <p:cNvSpPr txBox="1"/>
              <p:nvPr/>
            </p:nvSpPr>
            <p:spPr>
              <a:xfrm>
                <a:off x="45721" y="0"/>
                <a:ext cx="9345555" cy="13255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rmAutofit/>
              </a:bodyPr>
              <a:lstStyle/>
              <a:p>
                <a:pPr>
                  <a:lnSpc>
                    <a:spcPct val="90000"/>
                  </a:lnSpc>
                  <a:defRPr sz="24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r>
                  <a:t>自助餐厅提供一周7天全天自助美食</a:t>
                </a:r>
              </a:p>
            </p:txBody>
          </p:sp>
        </p:grpSp>
        <p:sp>
          <p:nvSpPr>
            <p:cNvPr id="487" name="直接连接符 7"/>
            <p:cNvSpPr/>
            <p:nvPr/>
          </p:nvSpPr>
          <p:spPr>
            <a:xfrm>
              <a:off x="-1" y="158783"/>
              <a:ext cx="3" cy="1042720"/>
            </a:xfrm>
            <a:prstGeom prst="line">
              <a:avLst/>
            </a:prstGeom>
            <a:noFill/>
            <a:ln w="38100" cap="flat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isInverted="1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" name="组合 6"/>
          <p:cNvGrpSpPr/>
          <p:nvPr/>
        </p:nvGrpSpPr>
        <p:grpSpPr>
          <a:xfrm>
            <a:off x="216591" y="120220"/>
            <a:ext cx="9548836" cy="1325563"/>
            <a:chOff x="0" y="0"/>
            <a:chExt cx="9548834" cy="1325562"/>
          </a:xfrm>
        </p:grpSpPr>
        <p:grpSp>
          <p:nvGrpSpPr>
            <p:cNvPr id="496" name="组合 7"/>
            <p:cNvGrpSpPr/>
            <p:nvPr/>
          </p:nvGrpSpPr>
          <p:grpSpPr>
            <a:xfrm>
              <a:off x="111834" y="0"/>
              <a:ext cx="9437001" cy="1325563"/>
              <a:chOff x="0" y="0"/>
              <a:chExt cx="9436999" cy="1325562"/>
            </a:xfrm>
          </p:grpSpPr>
          <p:sp>
            <p:nvSpPr>
              <p:cNvPr id="494" name="矩形 9"/>
              <p:cNvSpPr/>
              <p:nvPr/>
            </p:nvSpPr>
            <p:spPr>
              <a:xfrm>
                <a:off x="-1" y="158783"/>
                <a:ext cx="9437001" cy="1042719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495" name="Title 1"/>
              <p:cNvSpPr txBox="1"/>
              <p:nvPr/>
            </p:nvSpPr>
            <p:spPr>
              <a:xfrm>
                <a:off x="45721" y="0"/>
                <a:ext cx="9345555" cy="13255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rmAutofit/>
              </a:bodyPr>
              <a:lstStyle/>
              <a:p>
                <a:pPr>
                  <a:lnSpc>
                    <a:spcPct val="90000"/>
                  </a:lnSpc>
                  <a:defRPr sz="24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r>
                  <a:rPr dirty="0" err="1"/>
                  <a:t>现代学生公寓</a:t>
                </a:r>
                <a:r>
                  <a:rPr dirty="0"/>
                  <a:t>   24小时安保服务</a:t>
                </a:r>
              </a:p>
            </p:txBody>
          </p:sp>
        </p:grpSp>
        <p:sp>
          <p:nvSpPr>
            <p:cNvPr id="497" name="直接连接符 8"/>
            <p:cNvSpPr/>
            <p:nvPr/>
          </p:nvSpPr>
          <p:spPr>
            <a:xfrm>
              <a:off x="-1" y="158783"/>
              <a:ext cx="3" cy="1042720"/>
            </a:xfrm>
            <a:prstGeom prst="line">
              <a:avLst/>
            </a:prstGeom>
            <a:noFill/>
            <a:ln w="38100" cap="flat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8002285D-8A3C-A7B0-36B5-3AE13063F6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424" y="1445785"/>
            <a:ext cx="10944032" cy="51332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isInverted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矩形 15"/>
          <p:cNvSpPr/>
          <p:nvPr/>
        </p:nvSpPr>
        <p:spPr>
          <a:xfrm>
            <a:off x="8423625" y="1821769"/>
            <a:ext cx="3238755" cy="4732909"/>
          </a:xfrm>
          <a:prstGeom prst="rect">
            <a:avLst/>
          </a:prstGeom>
          <a:solidFill>
            <a:srgbClr val="0020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502" name="矩形 14"/>
          <p:cNvSpPr/>
          <p:nvPr/>
        </p:nvSpPr>
        <p:spPr>
          <a:xfrm>
            <a:off x="8229211" y="1980552"/>
            <a:ext cx="3227776" cy="4732909"/>
          </a:xfrm>
          <a:prstGeom prst="rect">
            <a:avLst/>
          </a:prstGeom>
          <a:solidFill>
            <a:srgbClr val="002060">
              <a:alpha val="50195"/>
            </a:srgbClr>
          </a:solidFill>
          <a:ln w="12700">
            <a:solidFill>
              <a:srgbClr val="000000">
                <a:alpha val="69804"/>
              </a:srgbClr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503" name="文本框 5"/>
          <p:cNvSpPr txBox="1"/>
          <p:nvPr/>
        </p:nvSpPr>
        <p:spPr>
          <a:xfrm>
            <a:off x="8631396" y="2646148"/>
            <a:ext cx="2823211" cy="40284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>
              <a:lnSpc>
                <a:spcPct val="150000"/>
              </a:lnSpc>
              <a:defRPr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 err="1"/>
              <a:t>默认房型</a:t>
            </a:r>
            <a:r>
              <a:rPr dirty="0"/>
              <a:t>:</a:t>
            </a:r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 err="1"/>
              <a:t>标准双人间</a:t>
            </a:r>
            <a:endParaRPr dirty="0"/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 err="1"/>
              <a:t>或标准三人间</a:t>
            </a:r>
            <a:endParaRPr dirty="0"/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dirty="0"/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 err="1"/>
              <a:t>可升级为</a:t>
            </a:r>
            <a:r>
              <a:rPr dirty="0"/>
              <a:t>:</a:t>
            </a:r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 err="1"/>
              <a:t>单人间</a:t>
            </a:r>
            <a:endParaRPr dirty="0"/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/>
              <a:t>(</a:t>
            </a:r>
            <a:r>
              <a:rPr dirty="0" err="1"/>
              <a:t>独立卧室</a:t>
            </a:r>
            <a:r>
              <a:rPr dirty="0"/>
              <a:t>/</a:t>
            </a:r>
            <a:r>
              <a:rPr dirty="0" err="1"/>
              <a:t>共用卫生间厨房</a:t>
            </a:r>
            <a:r>
              <a:rPr dirty="0"/>
              <a:t>)</a:t>
            </a:r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dirty="0"/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 err="1"/>
              <a:t>豪华单人间</a:t>
            </a:r>
            <a:endParaRPr dirty="0"/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/>
              <a:t>(</a:t>
            </a:r>
            <a:r>
              <a:rPr dirty="0" err="1"/>
              <a:t>含独立卧室</a:t>
            </a:r>
            <a:r>
              <a:rPr dirty="0"/>
              <a:t>/</a:t>
            </a:r>
            <a:r>
              <a:rPr dirty="0" err="1"/>
              <a:t>卫生间</a:t>
            </a:r>
            <a:r>
              <a:rPr dirty="0"/>
              <a:t>/</a:t>
            </a:r>
            <a:r>
              <a:rPr dirty="0" err="1"/>
              <a:t>厨房</a:t>
            </a:r>
            <a:r>
              <a:rPr dirty="0"/>
              <a:t>)</a:t>
            </a:r>
          </a:p>
        </p:txBody>
      </p:sp>
      <p:grpSp>
        <p:nvGrpSpPr>
          <p:cNvPr id="508" name="组合 6"/>
          <p:cNvGrpSpPr/>
          <p:nvPr/>
        </p:nvGrpSpPr>
        <p:grpSpPr>
          <a:xfrm>
            <a:off x="216591" y="144539"/>
            <a:ext cx="9548836" cy="1325563"/>
            <a:chOff x="0" y="0"/>
            <a:chExt cx="9548834" cy="1325562"/>
          </a:xfrm>
        </p:grpSpPr>
        <p:grpSp>
          <p:nvGrpSpPr>
            <p:cNvPr id="506" name="组合 7"/>
            <p:cNvGrpSpPr/>
            <p:nvPr/>
          </p:nvGrpSpPr>
          <p:grpSpPr>
            <a:xfrm>
              <a:off x="111834" y="0"/>
              <a:ext cx="9437001" cy="1325563"/>
              <a:chOff x="0" y="0"/>
              <a:chExt cx="9436999" cy="1325562"/>
            </a:xfrm>
          </p:grpSpPr>
          <p:sp>
            <p:nvSpPr>
              <p:cNvPr id="504" name="矩形 9"/>
              <p:cNvSpPr/>
              <p:nvPr/>
            </p:nvSpPr>
            <p:spPr>
              <a:xfrm>
                <a:off x="-1" y="158783"/>
                <a:ext cx="9437001" cy="1042719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505" name="Title 1"/>
              <p:cNvSpPr txBox="1"/>
              <p:nvPr/>
            </p:nvSpPr>
            <p:spPr>
              <a:xfrm>
                <a:off x="45721" y="0"/>
                <a:ext cx="9345555" cy="13255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rmAutofit/>
              </a:bodyPr>
              <a:lstStyle>
                <a:lvl1pPr>
                  <a:lnSpc>
                    <a:spcPct val="90000"/>
                  </a:lnSpc>
                  <a:defRPr sz="24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lvl1pPr>
              </a:lstStyle>
              <a:p>
                <a:pPr>
                  <a:lnSpc>
                    <a:spcPct val="90000"/>
                  </a:lnSpc>
                  <a:defRPr sz="24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r>
                  <a:rPr lang="zh-CN" altLang="en-US" dirty="0"/>
                  <a:t>现代学生公寓   </a:t>
                </a:r>
                <a:r>
                  <a:rPr lang="en-US" altLang="zh-CN" dirty="0"/>
                  <a:t>24</a:t>
                </a:r>
                <a:r>
                  <a:rPr lang="zh-CN" altLang="en-US" dirty="0"/>
                  <a:t>小时安保服务</a:t>
                </a:r>
              </a:p>
            </p:txBody>
          </p:sp>
        </p:grpSp>
        <p:sp>
          <p:nvSpPr>
            <p:cNvPr id="507" name="直接连接符 8"/>
            <p:cNvSpPr/>
            <p:nvPr/>
          </p:nvSpPr>
          <p:spPr>
            <a:xfrm>
              <a:off x="-1" y="158783"/>
              <a:ext cx="3" cy="1042720"/>
            </a:xfrm>
            <a:prstGeom prst="line">
              <a:avLst/>
            </a:prstGeom>
            <a:noFill/>
            <a:ln w="38100" cap="flat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BD01F604-E4A3-C22D-6100-ADA90B63F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37" y="2097784"/>
            <a:ext cx="8122596" cy="44206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isInverted="1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C46D6B-81AE-3429-055D-3F3305AF6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内容占位符 2">
            <a:extLst>
              <a:ext uri="{FF2B5EF4-FFF2-40B4-BE49-F238E27FC236}">
                <a16:creationId xmlns:a16="http://schemas.microsoft.com/office/drawing/2014/main" id="{F814EA7D-DDA2-2671-FF55-184D8F2DDC1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542737" y="3798192"/>
            <a:ext cx="2633849" cy="587181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u="sng" dirty="0"/>
              <a:t>Benedict</a:t>
            </a:r>
            <a:r>
              <a:rPr lang="zh-CN" altLang="en-US" u="sng" dirty="0"/>
              <a:t>集团总部大楼</a:t>
            </a:r>
            <a:endParaRPr u="sng" dirty="0"/>
          </a:p>
        </p:txBody>
      </p:sp>
      <p:grpSp>
        <p:nvGrpSpPr>
          <p:cNvPr id="451" name="组合 39">
            <a:extLst>
              <a:ext uri="{FF2B5EF4-FFF2-40B4-BE49-F238E27FC236}">
                <a16:creationId xmlns:a16="http://schemas.microsoft.com/office/drawing/2014/main" id="{9DE24250-BBB5-54DE-DFAF-35E6C6371754}"/>
              </a:ext>
            </a:extLst>
          </p:cNvPr>
          <p:cNvGrpSpPr/>
          <p:nvPr/>
        </p:nvGrpSpPr>
        <p:grpSpPr>
          <a:xfrm>
            <a:off x="221350" y="278586"/>
            <a:ext cx="10984812" cy="1325564"/>
            <a:chOff x="0" y="0"/>
            <a:chExt cx="9503110" cy="1325562"/>
          </a:xfrm>
        </p:grpSpPr>
        <p:grpSp>
          <p:nvGrpSpPr>
            <p:cNvPr id="449" name="组合 40">
              <a:extLst>
                <a:ext uri="{FF2B5EF4-FFF2-40B4-BE49-F238E27FC236}">
                  <a16:creationId xmlns:a16="http://schemas.microsoft.com/office/drawing/2014/main" id="{B60D38A1-09DA-C061-F0A1-597C7C64A41D}"/>
                </a:ext>
              </a:extLst>
            </p:cNvPr>
            <p:cNvGrpSpPr/>
            <p:nvPr/>
          </p:nvGrpSpPr>
          <p:grpSpPr>
            <a:xfrm>
              <a:off x="111836" y="0"/>
              <a:ext cx="9391275" cy="1325563"/>
              <a:chOff x="0" y="0"/>
              <a:chExt cx="9391274" cy="1325562"/>
            </a:xfrm>
          </p:grpSpPr>
          <p:sp>
            <p:nvSpPr>
              <p:cNvPr id="447" name="矩形 42">
                <a:extLst>
                  <a:ext uri="{FF2B5EF4-FFF2-40B4-BE49-F238E27FC236}">
                    <a16:creationId xmlns:a16="http://schemas.microsoft.com/office/drawing/2014/main" id="{B2B7F79C-803C-AE28-6634-222DC041C5D6}"/>
                  </a:ext>
                </a:extLst>
              </p:cNvPr>
              <p:cNvSpPr/>
              <p:nvPr/>
            </p:nvSpPr>
            <p:spPr>
              <a:xfrm>
                <a:off x="0" y="158783"/>
                <a:ext cx="3144542" cy="1042719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448" name="Title 1">
                <a:extLst>
                  <a:ext uri="{FF2B5EF4-FFF2-40B4-BE49-F238E27FC236}">
                    <a16:creationId xmlns:a16="http://schemas.microsoft.com/office/drawing/2014/main" id="{B8DAE29C-D778-786E-2EA0-6BFA6BE61C26}"/>
                  </a:ext>
                </a:extLst>
              </p:cNvPr>
              <p:cNvSpPr txBox="1"/>
              <p:nvPr/>
            </p:nvSpPr>
            <p:spPr>
              <a:xfrm>
                <a:off x="45720" y="0"/>
                <a:ext cx="9345555" cy="13255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rmAutofit/>
              </a:bodyPr>
              <a:lstStyle>
                <a:lvl1pPr>
                  <a:lnSpc>
                    <a:spcPct val="90000"/>
                  </a:lnSpc>
                  <a:defRPr sz="54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lvl1pPr>
              </a:lstStyle>
              <a:p>
                <a:r>
                  <a:rPr lang="zh-CN" altLang="en-US" dirty="0"/>
                  <a:t>苏黎世校区</a:t>
                </a:r>
                <a:endParaRPr dirty="0"/>
              </a:p>
            </p:txBody>
          </p:sp>
        </p:grpSp>
        <p:sp>
          <p:nvSpPr>
            <p:cNvPr id="450" name="直接连接符 41">
              <a:extLst>
                <a:ext uri="{FF2B5EF4-FFF2-40B4-BE49-F238E27FC236}">
                  <a16:creationId xmlns:a16="http://schemas.microsoft.com/office/drawing/2014/main" id="{354C1735-1E22-5DE5-D16E-7E7AC4AF94E8}"/>
                </a:ext>
              </a:extLst>
            </p:cNvPr>
            <p:cNvSpPr/>
            <p:nvPr/>
          </p:nvSpPr>
          <p:spPr>
            <a:xfrm>
              <a:off x="-1" y="158783"/>
              <a:ext cx="3" cy="1042719"/>
            </a:xfrm>
            <a:prstGeom prst="line">
              <a:avLst/>
            </a:prstGeom>
            <a:noFill/>
            <a:ln w="38100" cap="flat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FAC9717-342D-BC7B-3F5D-663403D3BD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88" y="1604152"/>
            <a:ext cx="3219726" cy="215822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2552E4D-1F52-3F41-080D-FB164EEA36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23" y="4385373"/>
            <a:ext cx="3237334" cy="2158223"/>
          </a:xfrm>
          <a:prstGeom prst="rect">
            <a:avLst/>
          </a:prstGeom>
        </p:spPr>
      </p:pic>
      <p:sp>
        <p:nvSpPr>
          <p:cNvPr id="7" name="内容占位符 2">
            <a:extLst>
              <a:ext uri="{FF2B5EF4-FFF2-40B4-BE49-F238E27FC236}">
                <a16:creationId xmlns:a16="http://schemas.microsoft.com/office/drawing/2014/main" id="{1CB3F0B7-2735-C20C-B440-C311DF13A33C}"/>
              </a:ext>
            </a:extLst>
          </p:cNvPr>
          <p:cNvSpPr txBox="1">
            <a:spLocks/>
          </p:cNvSpPr>
          <p:nvPr/>
        </p:nvSpPr>
        <p:spPr>
          <a:xfrm>
            <a:off x="442724" y="6543596"/>
            <a:ext cx="2633849" cy="58718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/>
          </a:bodyPr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indent="0" algn="ctr" hangingPunct="1">
              <a:buSzTx/>
              <a:buFont typeface="Arial" panose="020B0604020202020204"/>
              <a:buNone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1800" b="1" u="sng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一楼前台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F238F12-1A90-4E3C-6E8A-A42EA38D02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887" y="1604152"/>
            <a:ext cx="3236491" cy="215822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BFBA74F-4AF3-F8E4-28C1-B11C7C0F2F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262" y="1604152"/>
            <a:ext cx="3236491" cy="2158223"/>
          </a:xfrm>
          <a:prstGeom prst="rect">
            <a:avLst/>
          </a:prstGeom>
        </p:spPr>
      </p:pic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D369513-7E7D-6484-CA4E-B7A31004A077}"/>
              </a:ext>
            </a:extLst>
          </p:cNvPr>
          <p:cNvSpPr txBox="1">
            <a:spLocks/>
          </p:cNvSpPr>
          <p:nvPr/>
        </p:nvSpPr>
        <p:spPr>
          <a:xfrm>
            <a:off x="7287120" y="3831530"/>
            <a:ext cx="2633849" cy="58718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/>
          </a:bodyPr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indent="0" algn="ctr" hangingPunct="1">
              <a:buSzTx/>
              <a:buFont typeface="Arial" panose="020B0604020202020204"/>
              <a:buNone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1800" b="1" u="sng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教室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4745A94B-A463-E2DE-D53A-F0C590C0E6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42529" y="4242709"/>
            <a:ext cx="3389849" cy="215822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2381992-E2FB-4791-CCFC-DF8E04DD8B8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05262" y="4242710"/>
            <a:ext cx="3436954" cy="2158222"/>
          </a:xfrm>
          <a:prstGeom prst="rect">
            <a:avLst/>
          </a:prstGeom>
        </p:spPr>
      </p:pic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C65C8E20-9EC1-1840-7731-FFB842232EA7}"/>
              </a:ext>
            </a:extLst>
          </p:cNvPr>
          <p:cNvSpPr txBox="1">
            <a:spLocks/>
          </p:cNvSpPr>
          <p:nvPr/>
        </p:nvSpPr>
        <p:spPr>
          <a:xfrm>
            <a:off x="7188337" y="6470087"/>
            <a:ext cx="2633849" cy="58718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/>
          </a:bodyPr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indent="0" algn="ctr" hangingPunct="1">
              <a:buSzTx/>
              <a:buFont typeface="Arial" panose="020B0604020202020204"/>
              <a:buNone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1800" b="1" u="sng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学生宿舍</a:t>
            </a:r>
          </a:p>
        </p:txBody>
      </p:sp>
    </p:spTree>
    <p:extLst>
      <p:ext uri="{BB962C8B-B14F-4D97-AF65-F5344CB8AC3E}">
        <p14:creationId xmlns:p14="http://schemas.microsoft.com/office/powerpoint/2010/main" val="263012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C9A471-9D0A-7F18-18DF-E538F56B02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内容占位符 2">
            <a:extLst>
              <a:ext uri="{FF2B5EF4-FFF2-40B4-BE49-F238E27FC236}">
                <a16:creationId xmlns:a16="http://schemas.microsoft.com/office/drawing/2014/main" id="{3EC63D80-6C04-80D8-FDC4-ED02F2AF14D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4652774" y="3979167"/>
            <a:ext cx="2633849" cy="587181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u="sng" dirty="0"/>
              <a:t>学生餐厅及休息区</a:t>
            </a:r>
            <a:endParaRPr u="sng" dirty="0"/>
          </a:p>
        </p:txBody>
      </p:sp>
      <p:grpSp>
        <p:nvGrpSpPr>
          <p:cNvPr id="451" name="组合 39">
            <a:extLst>
              <a:ext uri="{FF2B5EF4-FFF2-40B4-BE49-F238E27FC236}">
                <a16:creationId xmlns:a16="http://schemas.microsoft.com/office/drawing/2014/main" id="{71EA2F2E-0C09-FF10-ED7B-3475C9CC648A}"/>
              </a:ext>
            </a:extLst>
          </p:cNvPr>
          <p:cNvGrpSpPr/>
          <p:nvPr/>
        </p:nvGrpSpPr>
        <p:grpSpPr>
          <a:xfrm>
            <a:off x="221350" y="278586"/>
            <a:ext cx="10984812" cy="1325564"/>
            <a:chOff x="0" y="0"/>
            <a:chExt cx="9503110" cy="1325562"/>
          </a:xfrm>
        </p:grpSpPr>
        <p:grpSp>
          <p:nvGrpSpPr>
            <p:cNvPr id="449" name="组合 40">
              <a:extLst>
                <a:ext uri="{FF2B5EF4-FFF2-40B4-BE49-F238E27FC236}">
                  <a16:creationId xmlns:a16="http://schemas.microsoft.com/office/drawing/2014/main" id="{7B2052C1-BC9C-024F-60C1-6A1E5AB4A814}"/>
                </a:ext>
              </a:extLst>
            </p:cNvPr>
            <p:cNvGrpSpPr/>
            <p:nvPr/>
          </p:nvGrpSpPr>
          <p:grpSpPr>
            <a:xfrm>
              <a:off x="111836" y="0"/>
              <a:ext cx="9391275" cy="1325563"/>
              <a:chOff x="0" y="0"/>
              <a:chExt cx="9391274" cy="1325562"/>
            </a:xfrm>
          </p:grpSpPr>
          <p:sp>
            <p:nvSpPr>
              <p:cNvPr id="447" name="矩形 42">
                <a:extLst>
                  <a:ext uri="{FF2B5EF4-FFF2-40B4-BE49-F238E27FC236}">
                    <a16:creationId xmlns:a16="http://schemas.microsoft.com/office/drawing/2014/main" id="{DFEAC715-C05A-254C-B2B9-A2E23E307874}"/>
                  </a:ext>
                </a:extLst>
              </p:cNvPr>
              <p:cNvSpPr/>
              <p:nvPr/>
            </p:nvSpPr>
            <p:spPr>
              <a:xfrm>
                <a:off x="0" y="158783"/>
                <a:ext cx="3144542" cy="1042719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448" name="Title 1">
                <a:extLst>
                  <a:ext uri="{FF2B5EF4-FFF2-40B4-BE49-F238E27FC236}">
                    <a16:creationId xmlns:a16="http://schemas.microsoft.com/office/drawing/2014/main" id="{EE6E8329-C5E9-6FDE-5151-64A905625B65}"/>
                  </a:ext>
                </a:extLst>
              </p:cNvPr>
              <p:cNvSpPr txBox="1"/>
              <p:nvPr/>
            </p:nvSpPr>
            <p:spPr>
              <a:xfrm>
                <a:off x="45720" y="0"/>
                <a:ext cx="9345555" cy="13255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rmAutofit/>
              </a:bodyPr>
              <a:lstStyle>
                <a:lvl1pPr>
                  <a:lnSpc>
                    <a:spcPct val="90000"/>
                  </a:lnSpc>
                  <a:defRPr sz="54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lvl1pPr>
              </a:lstStyle>
              <a:p>
                <a:r>
                  <a:rPr lang="zh-CN" altLang="en-US" dirty="0"/>
                  <a:t>苏黎世校区</a:t>
                </a:r>
                <a:endParaRPr dirty="0"/>
              </a:p>
            </p:txBody>
          </p:sp>
        </p:grpSp>
        <p:sp>
          <p:nvSpPr>
            <p:cNvPr id="450" name="直接连接符 41">
              <a:extLst>
                <a:ext uri="{FF2B5EF4-FFF2-40B4-BE49-F238E27FC236}">
                  <a16:creationId xmlns:a16="http://schemas.microsoft.com/office/drawing/2014/main" id="{06AC8C38-7C32-355D-6437-4C939C2CBF54}"/>
                </a:ext>
              </a:extLst>
            </p:cNvPr>
            <p:cNvSpPr/>
            <p:nvPr/>
          </p:nvSpPr>
          <p:spPr>
            <a:xfrm>
              <a:off x="-1" y="158783"/>
              <a:ext cx="3" cy="1042719"/>
            </a:xfrm>
            <a:prstGeom prst="line">
              <a:avLst/>
            </a:prstGeom>
            <a:noFill/>
            <a:ln w="38100" cap="flat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740AC471-1CB0-0D01-7C22-80FF6E2A8D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28" y="1718895"/>
            <a:ext cx="3287071" cy="219195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8B490BC-3F74-4062-6026-C52A0E049A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017" y="4411256"/>
            <a:ext cx="3357563" cy="223837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96566D6-8077-9D39-546F-FB60CE9C93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760" y="1672471"/>
            <a:ext cx="3357564" cy="223837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49382C5-E53B-7148-339C-0E03CE7D88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025" y="1626493"/>
            <a:ext cx="3529011" cy="235267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B713E11-8A58-05F6-6F8E-D35489691F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762" y="4434661"/>
            <a:ext cx="3287344" cy="219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97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平行四边形 6"/>
          <p:cNvSpPr/>
          <p:nvPr/>
        </p:nvSpPr>
        <p:spPr>
          <a:xfrm>
            <a:off x="0" y="0"/>
            <a:ext cx="8338088" cy="685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4441" y="0"/>
                </a:lnTo>
                <a:lnTo>
                  <a:pt x="21600" y="0"/>
                </a:lnTo>
                <a:lnTo>
                  <a:pt x="17159" y="2160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546" name="矩形 7"/>
          <p:cNvSpPr/>
          <p:nvPr/>
        </p:nvSpPr>
        <p:spPr>
          <a:xfrm>
            <a:off x="1559984" y="2481235"/>
            <a:ext cx="5265685" cy="969580"/>
          </a:xfrm>
          <a:prstGeom prst="rect">
            <a:avLst/>
          </a:prstGeom>
          <a:solidFill>
            <a:srgbClr val="0020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547" name="标题 1"/>
          <p:cNvSpPr txBox="1"/>
          <p:nvPr/>
        </p:nvSpPr>
        <p:spPr>
          <a:xfrm>
            <a:off x="1605705" y="2311127"/>
            <a:ext cx="5174243" cy="1325564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pPr>
              <a:lnSpc>
                <a:spcPct val="90000"/>
              </a:lnSpc>
              <a:defRPr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独立子公司为学生提供100%实习和毕业后第1份工作</a:t>
            </a:r>
          </a:p>
        </p:txBody>
      </p:sp>
      <p:sp>
        <p:nvSpPr>
          <p:cNvPr id="548" name="文本框 9"/>
          <p:cNvSpPr txBox="1"/>
          <p:nvPr/>
        </p:nvSpPr>
        <p:spPr>
          <a:xfrm>
            <a:off x="1542642" y="3636690"/>
            <a:ext cx="5237305" cy="20472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>
              <a:lnSpc>
                <a:spcPct val="150000"/>
              </a:lnSpc>
              <a:defRPr sz="16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Masterwork成立于1985年，是所有瑞士酒店管理学院中唯一拥有就业实习服务子公司的。</a:t>
            </a:r>
          </a:p>
          <a:p>
            <a:pPr>
              <a:lnSpc>
                <a:spcPct val="150000"/>
              </a:lnSpc>
              <a:defRPr sz="16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提供面试安排、简历提亮、职位沟通、入职文件准备、签证协助等配套服务。</a:t>
            </a:r>
          </a:p>
          <a:p>
            <a:pPr>
              <a:lnSpc>
                <a:spcPct val="150000"/>
              </a:lnSpc>
              <a:defRPr sz="16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100%提供实习，每个学生获得至少1个以上的就业Offer</a:t>
            </a:r>
          </a:p>
        </p:txBody>
      </p:sp>
      <p:sp>
        <p:nvSpPr>
          <p:cNvPr id="549" name="直接连接符 10"/>
          <p:cNvSpPr/>
          <p:nvPr/>
        </p:nvSpPr>
        <p:spPr>
          <a:xfrm>
            <a:off x="1559985" y="3543703"/>
            <a:ext cx="2128612" cy="1"/>
          </a:xfrm>
          <a:prstGeom prst="line">
            <a:avLst/>
          </a:prstGeom>
          <a:ln w="38100">
            <a:solidFill>
              <a:srgbClr val="002060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550" name="图片 2" descr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985" y="5544063"/>
            <a:ext cx="3411855" cy="1181736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矩形 15"/>
          <p:cNvSpPr/>
          <p:nvPr/>
        </p:nvSpPr>
        <p:spPr>
          <a:xfrm>
            <a:off x="8423625" y="1821769"/>
            <a:ext cx="3238755" cy="4732909"/>
          </a:xfrm>
          <a:prstGeom prst="rect">
            <a:avLst/>
          </a:prstGeom>
          <a:solidFill>
            <a:srgbClr val="0020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502" name="矩形 14"/>
          <p:cNvSpPr/>
          <p:nvPr/>
        </p:nvSpPr>
        <p:spPr>
          <a:xfrm>
            <a:off x="8237810" y="1941680"/>
            <a:ext cx="3227776" cy="4732909"/>
          </a:xfrm>
          <a:prstGeom prst="rect">
            <a:avLst/>
          </a:prstGeom>
          <a:solidFill>
            <a:srgbClr val="002060">
              <a:alpha val="50195"/>
            </a:srgbClr>
          </a:solidFill>
          <a:ln w="12700">
            <a:solidFill>
              <a:srgbClr val="000000">
                <a:alpha val="69804"/>
              </a:srgbClr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503" name="文本框 5"/>
          <p:cNvSpPr txBox="1"/>
          <p:nvPr/>
        </p:nvSpPr>
        <p:spPr>
          <a:xfrm>
            <a:off x="8558213" y="1941680"/>
            <a:ext cx="2809876" cy="448084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>
              <a:lnSpc>
                <a:spcPct val="150000"/>
              </a:lnSpc>
              <a:defRPr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en-US" altLang="zh-CN" dirty="0"/>
          </a:p>
          <a:p>
            <a:pPr>
              <a:lnSpc>
                <a:spcPct val="150000"/>
              </a:lnSpc>
              <a:defRPr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dirty="0"/>
              <a:t>部分企业名单</a:t>
            </a:r>
            <a:r>
              <a:rPr dirty="0"/>
              <a:t>:</a:t>
            </a:r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dirty="0"/>
              <a:t>JW Marriot </a:t>
            </a:r>
            <a:r>
              <a:rPr lang="zh-CN" altLang="en-US" dirty="0"/>
              <a:t>万豪集团</a:t>
            </a:r>
            <a:endParaRPr lang="en-US" altLang="zh-CN" dirty="0"/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dirty="0"/>
              <a:t>Mandarin Oriental </a:t>
            </a:r>
            <a:r>
              <a:rPr lang="zh-CN" altLang="en-US" dirty="0"/>
              <a:t>文华东方</a:t>
            </a:r>
            <a:endParaRPr lang="en-US" altLang="zh-CN" dirty="0"/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en-US" altLang="zh-CN" dirty="0"/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zh-CN" altLang="en-US" dirty="0"/>
          </a:p>
          <a:p>
            <a:pPr>
              <a:lnSpc>
                <a:spcPct val="150000"/>
              </a:lnSpc>
              <a:defRPr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部分职位列表</a:t>
            </a:r>
            <a:r>
              <a:rPr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dirty="0"/>
              <a:t>Sales &amp; Marketing</a:t>
            </a:r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dirty="0"/>
              <a:t>Accounting</a:t>
            </a:r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fr-FR" altLang="zh-CN" dirty="0"/>
              <a:t>Front Desk</a:t>
            </a:r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fr-FR" altLang="zh-CN" dirty="0"/>
              <a:t>Restaurant </a:t>
            </a:r>
          </a:p>
          <a:p>
            <a:pPr>
              <a:lnSpc>
                <a:spcPct val="150000"/>
              </a:lnSpc>
              <a:defRPr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fr-FR" altLang="zh-CN" dirty="0"/>
              <a:t>F&amp;B</a:t>
            </a:r>
            <a:r>
              <a:rPr lang="en-US" altLang="zh-CN" dirty="0"/>
              <a:t> </a:t>
            </a:r>
          </a:p>
        </p:txBody>
      </p:sp>
      <p:grpSp>
        <p:nvGrpSpPr>
          <p:cNvPr id="508" name="组合 6"/>
          <p:cNvGrpSpPr/>
          <p:nvPr/>
        </p:nvGrpSpPr>
        <p:grpSpPr>
          <a:xfrm>
            <a:off x="216591" y="144539"/>
            <a:ext cx="9548836" cy="1325563"/>
            <a:chOff x="0" y="0"/>
            <a:chExt cx="9548834" cy="1325562"/>
          </a:xfrm>
        </p:grpSpPr>
        <p:grpSp>
          <p:nvGrpSpPr>
            <p:cNvPr id="506" name="组合 7"/>
            <p:cNvGrpSpPr/>
            <p:nvPr/>
          </p:nvGrpSpPr>
          <p:grpSpPr>
            <a:xfrm>
              <a:off x="111834" y="0"/>
              <a:ext cx="9437001" cy="1325563"/>
              <a:chOff x="0" y="0"/>
              <a:chExt cx="9436999" cy="1325562"/>
            </a:xfrm>
          </p:grpSpPr>
          <p:sp>
            <p:nvSpPr>
              <p:cNvPr id="504" name="矩形 9"/>
              <p:cNvSpPr/>
              <p:nvPr/>
            </p:nvSpPr>
            <p:spPr>
              <a:xfrm>
                <a:off x="-1" y="158783"/>
                <a:ext cx="9437001" cy="1042719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505" name="Title 1"/>
              <p:cNvSpPr txBox="1"/>
              <p:nvPr/>
            </p:nvSpPr>
            <p:spPr>
              <a:xfrm>
                <a:off x="45721" y="0"/>
                <a:ext cx="9345555" cy="13255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rmAutofit/>
              </a:bodyPr>
              <a:lstStyle>
                <a:lvl1pPr>
                  <a:lnSpc>
                    <a:spcPct val="90000"/>
                  </a:lnSpc>
                  <a:defRPr sz="24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lvl1pPr>
              </a:lstStyle>
              <a:p>
                <a:pPr>
                  <a:lnSpc>
                    <a:spcPct val="90000"/>
                  </a:lnSpc>
                  <a:defRPr sz="24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r>
                  <a:rPr lang="en-US" altLang="zh-CN" dirty="0"/>
                  <a:t>B.H.M.S. Career Days </a:t>
                </a:r>
                <a:r>
                  <a:rPr lang="zh-CN" altLang="en-US" dirty="0"/>
                  <a:t>内部招聘日</a:t>
                </a:r>
              </a:p>
            </p:txBody>
          </p:sp>
        </p:grpSp>
        <p:sp>
          <p:nvSpPr>
            <p:cNvPr id="507" name="直接连接符 8"/>
            <p:cNvSpPr/>
            <p:nvPr/>
          </p:nvSpPr>
          <p:spPr>
            <a:xfrm>
              <a:off x="-1" y="158783"/>
              <a:ext cx="3" cy="1042720"/>
            </a:xfrm>
            <a:prstGeom prst="line">
              <a:avLst/>
            </a:prstGeom>
            <a:noFill/>
            <a:ln w="38100" cap="flat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8887D83D-959B-D44D-1AB6-00D4281469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51" y="1628887"/>
            <a:ext cx="5051599" cy="505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11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矩形 1"/>
          <p:cNvSpPr/>
          <p:nvPr/>
        </p:nvSpPr>
        <p:spPr>
          <a:xfrm>
            <a:off x="-1460" y="0"/>
            <a:ext cx="12193459" cy="6858000"/>
          </a:xfrm>
          <a:prstGeom prst="rect">
            <a:avLst/>
          </a:prstGeom>
          <a:gradFill>
            <a:gsLst>
              <a:gs pos="0">
                <a:srgbClr val="002060">
                  <a:alpha val="20000"/>
                </a:srgbClr>
              </a:gs>
              <a:gs pos="41000">
                <a:srgbClr val="002060"/>
              </a:gs>
            </a:gsLst>
            <a:lin ang="108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203" name="Rectangle: Rounded Corners 6"/>
          <p:cNvSpPr/>
          <p:nvPr/>
        </p:nvSpPr>
        <p:spPr>
          <a:xfrm>
            <a:off x="1066734" y="1304217"/>
            <a:ext cx="3087302" cy="3310646"/>
          </a:xfrm>
          <a:prstGeom prst="roundRect">
            <a:avLst>
              <a:gd name="adj" fmla="val 4345"/>
            </a:avLst>
          </a:prstGeom>
          <a:solidFill>
            <a:srgbClr val="FFFFFF"/>
          </a:solidFill>
          <a:ln w="12700" cap="flat">
            <a:noFill/>
            <a:miter lim="400000"/>
          </a:ln>
          <a:effectLst>
            <a:outerShdw blurRad="482600" dist="165100" dir="5400000" rotWithShape="0">
              <a:srgbClr val="1A1A1A">
                <a:alpha val="18000"/>
              </a:srgbClr>
            </a:outerShdw>
          </a:effectLst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208" name="文本框 16"/>
          <p:cNvSpPr txBox="1"/>
          <p:nvPr/>
        </p:nvSpPr>
        <p:spPr>
          <a:xfrm>
            <a:off x="4561204" y="1286240"/>
            <a:ext cx="6011545" cy="3003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>
              <a:lnSpc>
                <a:spcPct val="150000"/>
              </a:lnSpc>
              <a:defRPr sz="120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1600" dirty="0"/>
              <a:t>BHMS</a:t>
            </a:r>
            <a:r>
              <a:rPr lang="zh-CN" altLang="en-US" sz="1600" dirty="0"/>
              <a:t>是瑞士仅有的两所获得 </a:t>
            </a:r>
          </a:p>
          <a:p>
            <a:pPr>
              <a:lnSpc>
                <a:spcPct val="150000"/>
              </a:lnSpc>
              <a:defRPr sz="120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1600" dirty="0"/>
              <a:t>QS</a:t>
            </a:r>
            <a:r>
              <a:rPr lang="zh-CN" altLang="en-US" sz="1600" dirty="0"/>
              <a:t>大学五星级评级的院校之一。</a:t>
            </a:r>
          </a:p>
          <a:p>
            <a:pPr>
              <a:lnSpc>
                <a:spcPct val="150000"/>
              </a:lnSpc>
              <a:defRPr sz="120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1600" dirty="0"/>
              <a:t>五星级院校的特点在于其：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 sz="120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1600" dirty="0"/>
              <a:t>卓越的全球声誉、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 sz="120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1600" dirty="0"/>
              <a:t>多元化的国际学生群体、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 sz="120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1600" dirty="0"/>
              <a:t>一流的设施、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 sz="120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1600" dirty="0"/>
              <a:t>高素质的师资队伍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 sz="120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1600" dirty="0"/>
              <a:t>以及高就业率！</a:t>
            </a:r>
          </a:p>
        </p:txBody>
      </p:sp>
      <p:pic>
        <p:nvPicPr>
          <p:cNvPr id="210" name="Picture 7" descr="Picture 7"/>
          <p:cNvPicPr>
            <a:picLocks noChangeAspect="1"/>
          </p:cNvPicPr>
          <p:nvPr/>
        </p:nvPicPr>
        <p:blipFill>
          <a:blip r:embed="rId3"/>
          <a:srcRect b="30965"/>
          <a:stretch>
            <a:fillRect/>
          </a:stretch>
        </p:blipFill>
        <p:spPr>
          <a:xfrm>
            <a:off x="1507937" y="1976873"/>
            <a:ext cx="2322604" cy="51516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216" name="组合 13"/>
          <p:cNvGrpSpPr/>
          <p:nvPr/>
        </p:nvGrpSpPr>
        <p:grpSpPr>
          <a:xfrm>
            <a:off x="2547938" y="4691063"/>
            <a:ext cx="9581657" cy="1130048"/>
            <a:chOff x="-1537731" y="-148586"/>
            <a:chExt cx="9581656" cy="1130046"/>
          </a:xfrm>
        </p:grpSpPr>
        <p:grpSp>
          <p:nvGrpSpPr>
            <p:cNvPr id="214" name="组合 14"/>
            <p:cNvGrpSpPr/>
            <p:nvPr/>
          </p:nvGrpSpPr>
          <p:grpSpPr>
            <a:xfrm>
              <a:off x="-1537731" y="-148586"/>
              <a:ext cx="9581656" cy="1130046"/>
              <a:chOff x="-1537731" y="-148586"/>
              <a:chExt cx="9581655" cy="1130045"/>
            </a:xfrm>
          </p:grpSpPr>
          <p:sp>
            <p:nvSpPr>
              <p:cNvPr id="211" name="矩形 18"/>
              <p:cNvSpPr/>
              <p:nvPr/>
            </p:nvSpPr>
            <p:spPr>
              <a:xfrm>
                <a:off x="475494" y="0"/>
                <a:ext cx="7044996" cy="732110"/>
              </a:xfrm>
              <a:prstGeom prst="rect">
                <a:avLst/>
              </a:prstGeom>
              <a:solidFill>
                <a:srgbClr val="FFFFFF">
                  <a:alpha val="50195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212" name="矩形 19"/>
              <p:cNvSpPr/>
              <p:nvPr/>
            </p:nvSpPr>
            <p:spPr>
              <a:xfrm>
                <a:off x="671181" y="150053"/>
                <a:ext cx="7044995" cy="831406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213" name="Title 1"/>
              <p:cNvSpPr txBox="1"/>
              <p:nvPr/>
            </p:nvSpPr>
            <p:spPr>
              <a:xfrm>
                <a:off x="-1537731" y="-148586"/>
                <a:ext cx="9581655" cy="113004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rmAutofit/>
              </a:bodyPr>
              <a:lstStyle/>
              <a:p>
                <a:pPr algn="ctr">
                  <a:lnSpc>
                    <a:spcPct val="150000"/>
                  </a:lnSpc>
                  <a:defRPr sz="16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r>
                  <a:rPr dirty="0"/>
                  <a:t> </a:t>
                </a:r>
                <a:endParaRPr lang="en-US" dirty="0"/>
              </a:p>
              <a:p>
                <a:pPr algn="ctr">
                  <a:lnSpc>
                    <a:spcPct val="150000"/>
                  </a:lnSpc>
                  <a:defRPr sz="16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r>
                  <a:rPr lang="en-US" altLang="zh-CN" dirty="0"/>
                  <a:t>QS</a:t>
                </a:r>
                <a:r>
                  <a:rPr lang="zh-CN" altLang="en-US" dirty="0"/>
                  <a:t>最新</a:t>
                </a:r>
                <a:r>
                  <a:rPr lang="en-US" altLang="zh-CN" dirty="0"/>
                  <a:t>2026</a:t>
                </a:r>
                <a:r>
                  <a:rPr lang="zh-CN" altLang="en-US" dirty="0"/>
                  <a:t>年“全球雇主声誉”中排名全球第</a:t>
                </a:r>
                <a:r>
                  <a:rPr lang="en-US" altLang="zh-CN" dirty="0"/>
                  <a:t>7</a:t>
                </a:r>
                <a:r>
                  <a:rPr lang="zh-CN" altLang="en-US" dirty="0"/>
                  <a:t>位</a:t>
                </a:r>
                <a:r>
                  <a:rPr lang="en-US" altLang="zh-CN" dirty="0"/>
                  <a:t>!</a:t>
                </a:r>
                <a:endParaRPr lang="zh-CN" altLang="en-US" dirty="0"/>
              </a:p>
              <a:p>
                <a:pPr algn="ctr">
                  <a:lnSpc>
                    <a:spcPct val="150000"/>
                  </a:lnSpc>
                  <a:defRPr sz="16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dirty="0"/>
              </a:p>
            </p:txBody>
          </p:sp>
        </p:grpSp>
        <p:sp>
          <p:nvSpPr>
            <p:cNvPr id="215" name="直接连接符 15"/>
            <p:cNvSpPr/>
            <p:nvPr/>
          </p:nvSpPr>
          <p:spPr>
            <a:xfrm>
              <a:off x="671181" y="109904"/>
              <a:ext cx="1494538" cy="1"/>
            </a:xfrm>
            <a:prstGeom prst="line">
              <a:avLst/>
            </a:prstGeom>
            <a:noFill/>
            <a:ln w="38100" cap="flat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217" name="Picture 7" descr="Picture 7"/>
          <p:cNvPicPr>
            <a:picLocks noChangeAspect="1"/>
          </p:cNvPicPr>
          <p:nvPr/>
        </p:nvPicPr>
        <p:blipFill>
          <a:blip r:embed="rId3"/>
          <a:srcRect t="68753"/>
          <a:stretch>
            <a:fillRect/>
          </a:stretch>
        </p:blipFill>
        <p:spPr>
          <a:xfrm>
            <a:off x="1507937" y="2492033"/>
            <a:ext cx="2322604" cy="23317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218" name="Picture 7" descr="Picture 7"/>
          <p:cNvPicPr>
            <a:picLocks noChangeAspect="1"/>
          </p:cNvPicPr>
          <p:nvPr/>
        </p:nvPicPr>
        <p:blipFill>
          <a:blip r:embed="rId3"/>
          <a:srcRect r="84941" b="30965"/>
          <a:stretch>
            <a:fillRect/>
          </a:stretch>
        </p:blipFill>
        <p:spPr>
          <a:xfrm>
            <a:off x="1507937" y="1976872"/>
            <a:ext cx="349766" cy="51516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0F975F7-AC49-F2DB-61F0-874A5C0DBA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826" y="2959540"/>
            <a:ext cx="3001117" cy="15853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7585721-0955-4213-FA06-CC2121EC08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07051" y="4989703"/>
            <a:ext cx="1499109" cy="177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"/>
                            </p:stCondLst>
                            <p:childTnLst>
                              <p:par>
                                <p:cTn id="13" presetID="1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indefinite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"/>
                            </p:stCondLst>
                            <p:childTnLst>
                              <p:par>
                                <p:cTn id="20" presetID="2" presetClass="entr" presetSubtype="2" fill="hold" grpId="7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" grpId="1" animBg="1" advAuto="0"/>
      <p:bldP spid="208" grpId="7" animBg="1" advAuto="0"/>
      <p:bldP spid="210" grpId="2" animBg="1" advAuto="0"/>
      <p:bldP spid="216" grpId="9" animBg="1" advAuto="0"/>
      <p:bldP spid="217" grpId="6" animBg="1" advAuto="0"/>
      <p:bldP spid="218" grpId="5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矩形 5"/>
          <p:cNvSpPr txBox="1"/>
          <p:nvPr/>
        </p:nvSpPr>
        <p:spPr>
          <a:xfrm>
            <a:off x="4581283" y="970318"/>
            <a:ext cx="7017304" cy="3693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pPr>
              <a:defRPr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dirty="0"/>
              <a:t>瑞士本土、</a:t>
            </a:r>
            <a:r>
              <a:rPr dirty="0" err="1"/>
              <a:t>欧洲、美国、加勒比、澳洲、阿联酋、马尔代夫</a:t>
            </a:r>
            <a:r>
              <a:rPr b="0" dirty="0" err="1"/>
              <a:t>等国家</a:t>
            </a:r>
            <a:endParaRPr b="0" dirty="0"/>
          </a:p>
        </p:txBody>
      </p:sp>
      <p:sp>
        <p:nvSpPr>
          <p:cNvPr id="565" name="矩形 6"/>
          <p:cNvSpPr/>
          <p:nvPr/>
        </p:nvSpPr>
        <p:spPr>
          <a:xfrm>
            <a:off x="161365" y="1585981"/>
            <a:ext cx="11796174" cy="4788180"/>
          </a:xfrm>
          <a:prstGeom prst="rect">
            <a:avLst/>
          </a:prstGeom>
          <a:ln w="38100">
            <a:solidFill>
              <a:srgbClr val="002060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grpSp>
        <p:nvGrpSpPr>
          <p:cNvPr id="570" name="组合 7"/>
          <p:cNvGrpSpPr/>
          <p:nvPr/>
        </p:nvGrpSpPr>
        <p:grpSpPr>
          <a:xfrm>
            <a:off x="161365" y="76118"/>
            <a:ext cx="9503111" cy="1325563"/>
            <a:chOff x="0" y="0"/>
            <a:chExt cx="9503110" cy="1325562"/>
          </a:xfrm>
        </p:grpSpPr>
        <p:grpSp>
          <p:nvGrpSpPr>
            <p:cNvPr id="568" name="组合 8"/>
            <p:cNvGrpSpPr/>
            <p:nvPr/>
          </p:nvGrpSpPr>
          <p:grpSpPr>
            <a:xfrm>
              <a:off x="111834" y="0"/>
              <a:ext cx="9391277" cy="1325563"/>
              <a:chOff x="0" y="0"/>
              <a:chExt cx="9391275" cy="1325562"/>
            </a:xfrm>
          </p:grpSpPr>
          <p:sp>
            <p:nvSpPr>
              <p:cNvPr id="566" name="矩形 10"/>
              <p:cNvSpPr/>
              <p:nvPr/>
            </p:nvSpPr>
            <p:spPr>
              <a:xfrm>
                <a:off x="0" y="158783"/>
                <a:ext cx="4262364" cy="1042719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567" name="Title 1"/>
              <p:cNvSpPr txBox="1"/>
              <p:nvPr/>
            </p:nvSpPr>
            <p:spPr>
              <a:xfrm>
                <a:off x="45721" y="0"/>
                <a:ext cx="9345555" cy="13255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rmAutofit/>
              </a:bodyPr>
              <a:lstStyle>
                <a:lvl1pPr>
                  <a:lnSpc>
                    <a:spcPct val="90000"/>
                  </a:lnSpc>
                  <a:defRPr sz="54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lvl1pPr>
              </a:lstStyle>
              <a:p>
                <a:r>
                  <a:rPr dirty="0" err="1"/>
                  <a:t>部份合作企业</a:t>
                </a:r>
                <a:endParaRPr dirty="0"/>
              </a:p>
            </p:txBody>
          </p:sp>
        </p:grpSp>
        <p:sp>
          <p:nvSpPr>
            <p:cNvPr id="569" name="直接连接符 9"/>
            <p:cNvSpPr/>
            <p:nvPr/>
          </p:nvSpPr>
          <p:spPr>
            <a:xfrm>
              <a:off x="-1" y="158783"/>
              <a:ext cx="3" cy="1042719"/>
            </a:xfrm>
            <a:prstGeom prst="line">
              <a:avLst/>
            </a:prstGeom>
            <a:noFill/>
            <a:ln w="38100" cap="flat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43212143-FD01-C9A0-4DE6-32C595EAD4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39" y="1614339"/>
            <a:ext cx="10410825" cy="47314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0" name="组合 7"/>
          <p:cNvGrpSpPr/>
          <p:nvPr/>
        </p:nvGrpSpPr>
        <p:grpSpPr>
          <a:xfrm>
            <a:off x="161365" y="76118"/>
            <a:ext cx="6029886" cy="1325565"/>
            <a:chOff x="-1" y="0"/>
            <a:chExt cx="4592894" cy="1325564"/>
          </a:xfrm>
        </p:grpSpPr>
        <p:grpSp>
          <p:nvGrpSpPr>
            <p:cNvPr id="568" name="组合 8"/>
            <p:cNvGrpSpPr/>
            <p:nvPr/>
          </p:nvGrpSpPr>
          <p:grpSpPr>
            <a:xfrm>
              <a:off x="111834" y="0"/>
              <a:ext cx="4481059" cy="1325564"/>
              <a:chOff x="0" y="0"/>
              <a:chExt cx="4481058" cy="1325563"/>
            </a:xfrm>
          </p:grpSpPr>
          <p:sp>
            <p:nvSpPr>
              <p:cNvPr id="566" name="矩形 10"/>
              <p:cNvSpPr/>
              <p:nvPr/>
            </p:nvSpPr>
            <p:spPr>
              <a:xfrm>
                <a:off x="0" y="158783"/>
                <a:ext cx="4262364" cy="1042719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567" name="Title 1"/>
              <p:cNvSpPr txBox="1"/>
              <p:nvPr/>
            </p:nvSpPr>
            <p:spPr>
              <a:xfrm>
                <a:off x="45721" y="0"/>
                <a:ext cx="4435337" cy="13255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rmAutofit/>
              </a:bodyPr>
              <a:lstStyle>
                <a:lvl1pPr>
                  <a:lnSpc>
                    <a:spcPct val="90000"/>
                  </a:lnSpc>
                  <a:defRPr sz="54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lvl1pPr>
              </a:lstStyle>
              <a:p>
                <a:pPr eaLnBrk="0" hangingPunct="0"/>
                <a:r>
                  <a:rPr lang="en-US" altLang="zh-CN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2026</a:t>
                </a:r>
                <a:r>
                  <a:rPr lang="zh-CN" altLang="en-US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学费明细</a:t>
                </a:r>
                <a:endParaRPr lang="en-US" altLang="zh-CN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569" name="直接连接符 9"/>
            <p:cNvSpPr/>
            <p:nvPr/>
          </p:nvSpPr>
          <p:spPr>
            <a:xfrm>
              <a:off x="-1" y="158783"/>
              <a:ext cx="3" cy="1042719"/>
            </a:xfrm>
            <a:prstGeom prst="line">
              <a:avLst/>
            </a:prstGeom>
            <a:noFill/>
            <a:ln w="38100" cap="flat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C2E32B6A-1878-4C0C-6B56-4C3CFB62BF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895357"/>
              </p:ext>
            </p:extLst>
          </p:nvPr>
        </p:nvGraphicFramePr>
        <p:xfrm>
          <a:off x="299853" y="1600530"/>
          <a:ext cx="11415898" cy="4415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5869">
                  <a:extLst>
                    <a:ext uri="{9D8B030D-6E8A-4147-A177-3AD203B41FA5}">
                      <a16:colId xmlns:a16="http://schemas.microsoft.com/office/drawing/2014/main" val="1924737935"/>
                    </a:ext>
                  </a:extLst>
                </a:gridCol>
                <a:gridCol w="2794058">
                  <a:extLst>
                    <a:ext uri="{9D8B030D-6E8A-4147-A177-3AD203B41FA5}">
                      <a16:colId xmlns:a16="http://schemas.microsoft.com/office/drawing/2014/main" val="1825918562"/>
                    </a:ext>
                  </a:extLst>
                </a:gridCol>
                <a:gridCol w="2712633">
                  <a:extLst>
                    <a:ext uri="{9D8B030D-6E8A-4147-A177-3AD203B41FA5}">
                      <a16:colId xmlns:a16="http://schemas.microsoft.com/office/drawing/2014/main" val="368993071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1952652170"/>
                    </a:ext>
                  </a:extLst>
                </a:gridCol>
                <a:gridCol w="2671763">
                  <a:extLst>
                    <a:ext uri="{9D8B030D-6E8A-4147-A177-3AD203B41FA5}">
                      <a16:colId xmlns:a16="http://schemas.microsoft.com/office/drawing/2014/main" val="2876839525"/>
                    </a:ext>
                  </a:extLst>
                </a:gridCol>
              </a:tblGrid>
              <a:tr h="5335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课程</a:t>
                      </a:r>
                      <a:endParaRPr lang="en-SG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开学时间</a:t>
                      </a:r>
                      <a:endParaRPr lang="en-SG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英语入学要求</a:t>
                      </a:r>
                      <a:endParaRPr lang="en-SG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学制</a:t>
                      </a:r>
                      <a:endParaRPr lang="en-SG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学费</a:t>
                      </a:r>
                      <a:endParaRPr lang="en-SG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5752393"/>
                  </a:ext>
                </a:extLst>
              </a:tr>
              <a:tr h="9728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M.sc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研究生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2026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8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	</a:t>
                      </a:r>
                    </a:p>
                    <a:p>
                      <a:pPr algn="ctr"/>
                      <a:r>
                        <a:rPr lang="en-SG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</a:t>
                      </a:r>
                      <a:endParaRPr lang="en-SG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雅思</a:t>
                      </a: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6.0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（最低</a:t>
                      </a: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5.5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或多邻国</a:t>
                      </a: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分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一年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6+6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endParaRPr lang="en-SG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SG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</a:t>
                      </a:r>
                      <a:r>
                        <a:rPr lang="en-SG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31,100</a:t>
                      </a:r>
                      <a:endParaRPr lang="en-SG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61853"/>
                  </a:ext>
                </a:extLst>
              </a:tr>
              <a:tr h="9022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住宿及餐食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标准间住宿及一日三餐</a:t>
                      </a:r>
                      <a:endParaRPr lang="en-SG" sz="180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en-US" altLang="zh-CN" sz="12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SG" sz="12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</a:t>
                      </a:r>
                      <a:r>
                        <a:rPr lang="en-SG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5,900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9281161"/>
                  </a:ext>
                </a:extLst>
              </a:tr>
              <a:tr h="8763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保险及杂费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瑞士当地健康及医疗保险</a:t>
                      </a:r>
                      <a:endParaRPr lang="en-SG" sz="180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en-US" altLang="zh-CN" sz="12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SG" sz="12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</a:t>
                      </a:r>
                      <a:r>
                        <a:rPr lang="en-SG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3,700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44954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校际项目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奖学金计划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针对黄山学院学生设立的专项奖学金</a:t>
                      </a:r>
                      <a:endParaRPr lang="en-SG" sz="180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en-US" altLang="zh-CN" sz="12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SG" sz="12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</a:t>
                      </a:r>
                      <a:r>
                        <a:rPr lang="en-SG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3,000~5</a:t>
                      </a: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,000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不等</a:t>
                      </a:r>
                      <a:endParaRPr lang="en-SG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en-SG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1960053"/>
                  </a:ext>
                </a:extLst>
              </a:tr>
            </a:tbl>
          </a:graphicData>
        </a:graphic>
      </p:graphicFrame>
      <p:sp>
        <p:nvSpPr>
          <p:cNvPr id="2" name="TextBox 4">
            <a:extLst>
              <a:ext uri="{FF2B5EF4-FFF2-40B4-BE49-F238E27FC236}">
                <a16:creationId xmlns:a16="http://schemas.microsoft.com/office/drawing/2014/main" id="{DBD4F611-3C6C-81C5-CD8D-09425722D742}"/>
              </a:ext>
            </a:extLst>
          </p:cNvPr>
          <p:cNvSpPr txBox="1"/>
          <p:nvPr/>
        </p:nvSpPr>
        <p:spPr>
          <a:xfrm>
            <a:off x="361765" y="6197107"/>
            <a:ext cx="110063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注：赴瑞士学习前，学生需要提供雅思</a:t>
            </a:r>
            <a:r>
              <a:rPr lang="en-US" altLang="zh-CN" sz="1600" dirty="0"/>
              <a:t>6.0</a:t>
            </a:r>
            <a:r>
              <a:rPr lang="zh-CN" altLang="en-US" sz="1600" dirty="0"/>
              <a:t>或同等英语水平，未达到语言要求的学生需要在瑞土参加</a:t>
            </a:r>
            <a:r>
              <a:rPr lang="en-US" altLang="zh-CN" sz="1600" dirty="0"/>
              <a:t>12</a:t>
            </a:r>
            <a:r>
              <a:rPr lang="zh-CN" altLang="en-US" sz="1600" dirty="0"/>
              <a:t>周的英语课程</a:t>
            </a:r>
            <a:r>
              <a:rPr lang="en-US" altLang="zh-CN" sz="1600" dirty="0"/>
              <a:t>(Preparatory English Program)</a:t>
            </a:r>
            <a:r>
              <a:rPr lang="zh-CN" altLang="en-US" sz="1600" dirty="0"/>
              <a:t>并通过考试后，方可入读后续课程。</a:t>
            </a:r>
            <a:endParaRPr lang="en-SG" altLang="zh-CN" sz="1600" dirty="0"/>
          </a:p>
        </p:txBody>
      </p:sp>
    </p:spTree>
    <p:extLst>
      <p:ext uri="{BB962C8B-B14F-4D97-AF65-F5344CB8AC3E}">
        <p14:creationId xmlns:p14="http://schemas.microsoft.com/office/powerpoint/2010/main" val="60494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矩形 6"/>
          <p:cNvSpPr/>
          <p:nvPr/>
        </p:nvSpPr>
        <p:spPr>
          <a:xfrm>
            <a:off x="1033461" y="1585981"/>
            <a:ext cx="9529757" cy="4761053"/>
          </a:xfrm>
          <a:prstGeom prst="rect">
            <a:avLst/>
          </a:prstGeom>
          <a:ln w="38100">
            <a:solidFill>
              <a:srgbClr val="002060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grpSp>
        <p:nvGrpSpPr>
          <p:cNvPr id="570" name="组合 7"/>
          <p:cNvGrpSpPr/>
          <p:nvPr/>
        </p:nvGrpSpPr>
        <p:grpSpPr>
          <a:xfrm>
            <a:off x="161365" y="76118"/>
            <a:ext cx="9503111" cy="1325563"/>
            <a:chOff x="0" y="0"/>
            <a:chExt cx="9503110" cy="1325562"/>
          </a:xfrm>
        </p:grpSpPr>
        <p:grpSp>
          <p:nvGrpSpPr>
            <p:cNvPr id="568" name="组合 8"/>
            <p:cNvGrpSpPr/>
            <p:nvPr/>
          </p:nvGrpSpPr>
          <p:grpSpPr>
            <a:xfrm>
              <a:off x="111834" y="0"/>
              <a:ext cx="9391277" cy="1325563"/>
              <a:chOff x="0" y="0"/>
              <a:chExt cx="9391275" cy="1325562"/>
            </a:xfrm>
          </p:grpSpPr>
          <p:sp>
            <p:nvSpPr>
              <p:cNvPr id="566" name="矩形 10"/>
              <p:cNvSpPr/>
              <p:nvPr/>
            </p:nvSpPr>
            <p:spPr>
              <a:xfrm>
                <a:off x="0" y="158783"/>
                <a:ext cx="4262364" cy="1042719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567" name="Title 1"/>
              <p:cNvSpPr txBox="1"/>
              <p:nvPr/>
            </p:nvSpPr>
            <p:spPr>
              <a:xfrm>
                <a:off x="45721" y="0"/>
                <a:ext cx="9345555" cy="13255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rmAutofit/>
              </a:bodyPr>
              <a:lstStyle>
                <a:lvl1pPr>
                  <a:lnSpc>
                    <a:spcPct val="90000"/>
                  </a:lnSpc>
                  <a:defRPr sz="54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lvl1pPr>
              </a:lstStyle>
              <a:p>
                <a:r>
                  <a:rPr lang="zh-CN" altLang="en-US" dirty="0"/>
                  <a:t>扫描咨询</a:t>
                </a:r>
                <a:endParaRPr dirty="0"/>
              </a:p>
            </p:txBody>
          </p:sp>
        </p:grpSp>
        <p:sp>
          <p:nvSpPr>
            <p:cNvPr id="569" name="直接连接符 9"/>
            <p:cNvSpPr/>
            <p:nvPr/>
          </p:nvSpPr>
          <p:spPr>
            <a:xfrm>
              <a:off x="-1" y="158783"/>
              <a:ext cx="3" cy="1042719"/>
            </a:xfrm>
            <a:prstGeom prst="line">
              <a:avLst/>
            </a:prstGeom>
            <a:noFill/>
            <a:ln w="38100" cap="flat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9C56250C-E03A-FE27-1E08-0A4BEAE3BB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13" y="1599544"/>
            <a:ext cx="9467851" cy="473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28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764BB1-86BD-A045-B060-EDC39ACF6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8" name="组合 5">
            <a:extLst>
              <a:ext uri="{FF2B5EF4-FFF2-40B4-BE49-F238E27FC236}">
                <a16:creationId xmlns:a16="http://schemas.microsoft.com/office/drawing/2014/main" id="{D47711AD-4C73-DABC-6511-608183DC0095}"/>
              </a:ext>
            </a:extLst>
          </p:cNvPr>
          <p:cNvGrpSpPr/>
          <p:nvPr/>
        </p:nvGrpSpPr>
        <p:grpSpPr>
          <a:xfrm>
            <a:off x="3307453" y="162670"/>
            <a:ext cx="6179447" cy="1325563"/>
            <a:chOff x="0" y="0"/>
            <a:chExt cx="9548834" cy="1325562"/>
          </a:xfrm>
        </p:grpSpPr>
        <p:grpSp>
          <p:nvGrpSpPr>
            <p:cNvPr id="486" name="组合 6">
              <a:extLst>
                <a:ext uri="{FF2B5EF4-FFF2-40B4-BE49-F238E27FC236}">
                  <a16:creationId xmlns:a16="http://schemas.microsoft.com/office/drawing/2014/main" id="{CDD4E592-467E-4430-E8D4-34B33A76A6C3}"/>
                </a:ext>
              </a:extLst>
            </p:cNvPr>
            <p:cNvGrpSpPr/>
            <p:nvPr/>
          </p:nvGrpSpPr>
          <p:grpSpPr>
            <a:xfrm>
              <a:off x="111834" y="0"/>
              <a:ext cx="9437001" cy="1325563"/>
              <a:chOff x="0" y="0"/>
              <a:chExt cx="9436999" cy="1325562"/>
            </a:xfrm>
          </p:grpSpPr>
          <p:sp>
            <p:nvSpPr>
              <p:cNvPr id="484" name="矩形 8">
                <a:extLst>
                  <a:ext uri="{FF2B5EF4-FFF2-40B4-BE49-F238E27FC236}">
                    <a16:creationId xmlns:a16="http://schemas.microsoft.com/office/drawing/2014/main" id="{E3ACB9F4-55F8-A2FC-24D8-68ADF0D4B939}"/>
                  </a:ext>
                </a:extLst>
              </p:cNvPr>
              <p:cNvSpPr/>
              <p:nvPr/>
            </p:nvSpPr>
            <p:spPr>
              <a:xfrm>
                <a:off x="-1" y="158783"/>
                <a:ext cx="9437001" cy="1042719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485" name="Title 1">
                <a:extLst>
                  <a:ext uri="{FF2B5EF4-FFF2-40B4-BE49-F238E27FC236}">
                    <a16:creationId xmlns:a16="http://schemas.microsoft.com/office/drawing/2014/main" id="{165AB1B5-11DA-B941-80B2-22F088D336D6}"/>
                  </a:ext>
                </a:extLst>
              </p:cNvPr>
              <p:cNvSpPr txBox="1"/>
              <p:nvPr/>
            </p:nvSpPr>
            <p:spPr>
              <a:xfrm>
                <a:off x="45721" y="0"/>
                <a:ext cx="9345555" cy="13255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rmAutofit/>
              </a:bodyPr>
              <a:lstStyle/>
              <a:p>
                <a:pPr>
                  <a:lnSpc>
                    <a:spcPct val="90000"/>
                  </a:lnSpc>
                  <a:defRPr sz="24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r>
                  <a:rPr lang="en-US" altLang="zh-CN" dirty="0"/>
                  <a:t>2026</a:t>
                </a:r>
                <a:r>
                  <a:rPr lang="zh-CN" altLang="en-US" dirty="0"/>
                  <a:t>年最新</a:t>
                </a:r>
                <a:r>
                  <a:rPr lang="en-US" altLang="zh-CN" dirty="0"/>
                  <a:t>QS</a:t>
                </a:r>
                <a:r>
                  <a:rPr lang="zh-CN" altLang="en-US" dirty="0"/>
                  <a:t>世界大学排名第</a:t>
                </a:r>
                <a:r>
                  <a:rPr lang="en-US" altLang="zh-CN" dirty="0"/>
                  <a:t>12</a:t>
                </a:r>
                <a:endParaRPr lang="zh-CN" altLang="en-US" dirty="0"/>
              </a:p>
            </p:txBody>
          </p:sp>
        </p:grpSp>
        <p:sp>
          <p:nvSpPr>
            <p:cNvPr id="487" name="直接连接符 7">
              <a:extLst>
                <a:ext uri="{FF2B5EF4-FFF2-40B4-BE49-F238E27FC236}">
                  <a16:creationId xmlns:a16="http://schemas.microsoft.com/office/drawing/2014/main" id="{EF3352F1-8D65-1C36-3504-41CFF50B31D7}"/>
                </a:ext>
              </a:extLst>
            </p:cNvPr>
            <p:cNvSpPr/>
            <p:nvPr/>
          </p:nvSpPr>
          <p:spPr>
            <a:xfrm>
              <a:off x="-1" y="158783"/>
              <a:ext cx="3" cy="1042720"/>
            </a:xfrm>
            <a:prstGeom prst="line">
              <a:avLst/>
            </a:prstGeom>
            <a:noFill/>
            <a:ln w="38100" cap="flat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2" name="Picture 7" descr="Picture 7">
            <a:extLst>
              <a:ext uri="{FF2B5EF4-FFF2-40B4-BE49-F238E27FC236}">
                <a16:creationId xmlns:a16="http://schemas.microsoft.com/office/drawing/2014/main" id="{1A059166-254E-A110-459E-BF71595312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304" y="385490"/>
            <a:ext cx="2738722" cy="87992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6A2E9FE-E35E-2593-4F6B-315588AA29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05" y="1859710"/>
            <a:ext cx="3602756" cy="446012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50E66E7-D628-240B-8CE1-2A51C83F3F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212" y="1859710"/>
            <a:ext cx="7276380" cy="446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84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矩形 4"/>
          <p:cNvSpPr/>
          <p:nvPr/>
        </p:nvSpPr>
        <p:spPr>
          <a:xfrm>
            <a:off x="4631423" y="744580"/>
            <a:ext cx="7560576" cy="2783541"/>
          </a:xfrm>
          <a:prstGeom prst="rect">
            <a:avLst/>
          </a:prstGeom>
          <a:solidFill>
            <a:srgbClr val="0020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247" name="文本框 11"/>
          <p:cNvSpPr txBox="1"/>
          <p:nvPr/>
        </p:nvSpPr>
        <p:spPr>
          <a:xfrm>
            <a:off x="5187372" y="972947"/>
            <a:ext cx="5913166" cy="5994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>
              <a:defRPr sz="2800" b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B.H.M.S.</a:t>
            </a:r>
            <a:r>
              <a:rPr b="0">
                <a:solidFill>
                  <a:srgbClr val="FFFFFF"/>
                </a:solidFill>
              </a:rPr>
              <a:t>所有课程均颁发</a:t>
            </a:r>
            <a:r>
              <a:t>双学位</a:t>
            </a:r>
          </a:p>
        </p:txBody>
      </p:sp>
      <p:sp>
        <p:nvSpPr>
          <p:cNvPr id="248" name="文本框 14"/>
          <p:cNvSpPr txBox="1"/>
          <p:nvPr/>
        </p:nvSpPr>
        <p:spPr>
          <a:xfrm>
            <a:off x="4735195" y="1717040"/>
            <a:ext cx="7560310" cy="119888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sz="1600"/>
              <a:t>B. H. M. S.与英国罗伯特.戈登大学（Robert Gordon University）合作，</a:t>
            </a:r>
          </a:p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sz="1600"/>
              <a:t>共同开设本科、硕士、研究生资格证书等课程，共同颁发学士学位和硕士学位。MBA学位由B. H. M. S.和英国约克圣约翰大学（York St. John University）颁发。</a:t>
            </a:r>
          </a:p>
        </p:txBody>
      </p:sp>
      <p:pic>
        <p:nvPicPr>
          <p:cNvPr id="249" name="图片 8" descr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125" y="744581"/>
            <a:ext cx="4662550" cy="278354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50" name="矩形 10"/>
          <p:cNvSpPr/>
          <p:nvPr/>
        </p:nvSpPr>
        <p:spPr>
          <a:xfrm>
            <a:off x="0" y="3801288"/>
            <a:ext cx="7560575" cy="2783542"/>
          </a:xfrm>
          <a:prstGeom prst="rect">
            <a:avLst/>
          </a:prstGeom>
          <a:solidFill>
            <a:srgbClr val="0020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251" name="文本框 21"/>
          <p:cNvSpPr txBox="1"/>
          <p:nvPr/>
        </p:nvSpPr>
        <p:spPr>
          <a:xfrm>
            <a:off x="472910" y="4281272"/>
            <a:ext cx="6778202" cy="5994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>
              <a:defRPr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所有学位课程皆颁发学位，</a:t>
            </a:r>
            <a:r>
              <a:rPr sz="2800">
                <a:solidFill>
                  <a:schemeClr val="accent4"/>
                </a:solidFill>
              </a:rPr>
              <a:t>学历受中国教育部认证</a:t>
            </a:r>
          </a:p>
        </p:txBody>
      </p:sp>
      <p:sp>
        <p:nvSpPr>
          <p:cNvPr id="252" name="矩形 2"/>
          <p:cNvSpPr txBox="1"/>
          <p:nvPr/>
        </p:nvSpPr>
        <p:spPr>
          <a:xfrm>
            <a:off x="472911" y="5193058"/>
            <a:ext cx="6587342" cy="92202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>
              <a:lnSpc>
                <a:spcPct val="150000"/>
              </a:lnSpc>
              <a:defRPr sz="1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800"/>
              <a:t>获EduQua瑞士联邦政府学校质量评审委员会认证、ACBSP美国大学商学院联盟、ECBC欧洲酒店和旅游管理协会认证。</a:t>
            </a:r>
          </a:p>
        </p:txBody>
      </p:sp>
      <p:pic>
        <p:nvPicPr>
          <p:cNvPr id="253" name="图片 15" descr="图片 15"/>
          <p:cNvPicPr>
            <a:picLocks noChangeAspect="1"/>
          </p:cNvPicPr>
          <p:nvPr/>
        </p:nvPicPr>
        <p:blipFill>
          <a:blip r:embed="rId3"/>
          <a:srcRect t="9528"/>
          <a:stretch>
            <a:fillRect/>
          </a:stretch>
        </p:blipFill>
        <p:spPr>
          <a:xfrm>
            <a:off x="7560574" y="3801286"/>
            <a:ext cx="4642565" cy="2783542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图片 4" descr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649009" y="2404144"/>
            <a:ext cx="3635953" cy="237490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56" name="Rectangle 7"/>
          <p:cNvSpPr/>
          <p:nvPr/>
        </p:nvSpPr>
        <p:spPr>
          <a:xfrm>
            <a:off x="0" y="0"/>
            <a:ext cx="4177864" cy="6858000"/>
          </a:xfrm>
          <a:prstGeom prst="rect">
            <a:avLst/>
          </a:prstGeom>
          <a:solidFill>
            <a:srgbClr val="000000">
              <a:alpha val="70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257" name="TextBox 5"/>
          <p:cNvSpPr txBox="1"/>
          <p:nvPr/>
        </p:nvSpPr>
        <p:spPr>
          <a:xfrm>
            <a:off x="56284" y="2054071"/>
            <a:ext cx="4260001" cy="313932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>
              <a:def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 err="1"/>
              <a:t>学历受到国际行业的</a:t>
            </a:r>
            <a:endParaRPr dirty="0"/>
          </a:p>
          <a:p>
            <a:pPr>
              <a:defRPr sz="5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 err="1"/>
              <a:t>高度认可</a:t>
            </a:r>
            <a:endParaRPr dirty="0"/>
          </a:p>
          <a:p>
            <a:pPr>
              <a:def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 err="1"/>
              <a:t>本科与硕士获得</a:t>
            </a:r>
            <a:endParaRPr dirty="0"/>
          </a:p>
          <a:p>
            <a:pPr>
              <a:defRPr sz="7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 err="1"/>
              <a:t>双学位</a:t>
            </a:r>
            <a:endParaRPr dirty="0"/>
          </a:p>
          <a:p>
            <a:pPr>
              <a:def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 err="1"/>
              <a:t>中国教育部</a:t>
            </a:r>
            <a:r>
              <a:rPr lang="zh-CN" altLang="en-US" dirty="0"/>
              <a:t>留服中心</a:t>
            </a:r>
            <a:r>
              <a:rPr dirty="0" err="1"/>
              <a:t>学历认证</a:t>
            </a:r>
            <a:endParaRPr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44B6A3E-E36F-0935-F4A5-01C77244B5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619" y="1784505"/>
            <a:ext cx="2584983" cy="363595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66D2478-118E-FFBA-B20D-87F8F28E08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734" y="1784505"/>
            <a:ext cx="2584982" cy="36581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" grpId="2" animBg="1" advAuto="0"/>
      <p:bldP spid="257" grpId="1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矩形 5"/>
          <p:cNvSpPr/>
          <p:nvPr/>
        </p:nvSpPr>
        <p:spPr>
          <a:xfrm>
            <a:off x="7181290" y="2376886"/>
            <a:ext cx="4882123" cy="3336209"/>
          </a:xfrm>
          <a:prstGeom prst="rect">
            <a:avLst/>
          </a:prstGeom>
          <a:ln w="38100">
            <a:solidFill>
              <a:srgbClr val="002060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grpSp>
        <p:nvGrpSpPr>
          <p:cNvPr id="270" name="组合 10"/>
          <p:cNvGrpSpPr/>
          <p:nvPr/>
        </p:nvGrpSpPr>
        <p:grpSpPr>
          <a:xfrm>
            <a:off x="333092" y="285750"/>
            <a:ext cx="6214301" cy="5684014"/>
            <a:chOff x="-168593" y="-1"/>
            <a:chExt cx="6214300" cy="5684012"/>
          </a:xfrm>
        </p:grpSpPr>
        <p:sp>
          <p:nvSpPr>
            <p:cNvPr id="263" name="文本框 2"/>
            <p:cNvSpPr txBox="1"/>
            <p:nvPr/>
          </p:nvSpPr>
          <p:spPr>
            <a:xfrm>
              <a:off x="331601" y="1937732"/>
              <a:ext cx="5712381" cy="37462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lnSpc>
                  <a:spcPct val="150000"/>
                </a:lnSpc>
                <a:defRPr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r>
                <a:rPr lang="zh-CN" altLang="en-US" b="0" i="0" dirty="0">
                  <a:effectLst/>
                  <a:latin typeface="system-ui"/>
                </a:rPr>
                <a:t>世界排名前</a:t>
              </a:r>
              <a:r>
                <a:rPr lang="en-US" altLang="zh-CN" b="0" i="0" dirty="0">
                  <a:effectLst/>
                  <a:latin typeface="system-ui"/>
                </a:rPr>
                <a:t>500</a:t>
              </a:r>
              <a:r>
                <a:rPr lang="zh-CN" altLang="en-US" b="0" i="0" dirty="0">
                  <a:effectLst/>
                  <a:latin typeface="system-ui"/>
                </a:rPr>
                <a:t>名高校由上海市人力资源和社会保障局（上海市外国专家局）参考英国泰晤士报高等教育副刊、美国新闻与世界报道、</a:t>
              </a:r>
              <a:r>
                <a:rPr lang="en-US" altLang="zh-CN" b="0" i="0" dirty="0">
                  <a:effectLst/>
                  <a:latin typeface="system-ui"/>
                </a:rPr>
                <a:t>QS</a:t>
              </a:r>
              <a:r>
                <a:rPr lang="zh-CN" altLang="en-US" b="0" i="0" dirty="0">
                  <a:effectLst/>
                  <a:latin typeface="system-ui"/>
                </a:rPr>
                <a:t>世界大学排名、上海交通大学</a:t>
              </a:r>
              <a:r>
                <a:rPr lang="en-US" altLang="zh-CN" b="0" i="0" dirty="0">
                  <a:effectLst/>
                  <a:latin typeface="system-ui"/>
                </a:rPr>
                <a:t>2015</a:t>
              </a:r>
              <a:r>
                <a:rPr lang="zh-CN" altLang="en-US" b="0" i="0" dirty="0">
                  <a:effectLst/>
                  <a:latin typeface="system-ui"/>
                </a:rPr>
                <a:t>年发布的学校名单确认后予以公布（留学回国人员国（境）外毕业院校参考名单）。</a:t>
              </a:r>
              <a:endParaRPr lang="en-US" altLang="zh-CN" b="0" i="0" dirty="0">
                <a:effectLst/>
                <a:latin typeface="system-ui"/>
              </a:endParaRPr>
            </a:p>
            <a:p>
              <a:pPr>
                <a:lnSpc>
                  <a:spcPct val="150000"/>
                </a:lnSpc>
                <a:defRPr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lang="en-US" altLang="zh-CN" dirty="0">
                <a:latin typeface="system-ui"/>
              </a:endParaRPr>
            </a:p>
            <a:p>
              <a:pPr>
                <a:lnSpc>
                  <a:spcPct val="150000"/>
                </a:lnSpc>
                <a:defRPr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r>
                <a:rPr lang="zh-CN" altLang="en-US" b="0" i="0" dirty="0">
                  <a:effectLst/>
                  <a:latin typeface="system-ui"/>
                </a:rPr>
                <a:t>在上海市人力资源和社会保障局（上海市外国专家局）网站</a:t>
              </a:r>
              <a:r>
                <a:rPr lang="en-US" altLang="zh-CN" b="0" i="0" dirty="0">
                  <a:effectLst/>
                  <a:latin typeface="system-ui"/>
                </a:rPr>
                <a:t>www.21cnhr.gov.cn</a:t>
              </a:r>
              <a:r>
                <a:rPr lang="zh-CN" altLang="en-US" b="0" i="0" dirty="0">
                  <a:effectLst/>
                  <a:latin typeface="system-ui"/>
                </a:rPr>
                <a:t>和</a:t>
              </a:r>
              <a:r>
                <a:rPr lang="en-US" altLang="zh-CN" b="0" i="0" dirty="0">
                  <a:effectLst/>
                  <a:latin typeface="system-ui"/>
                </a:rPr>
                <a:t>www.shafea.gov.cn</a:t>
              </a:r>
              <a:r>
                <a:rPr lang="zh-CN" altLang="en-US" b="0" i="0" dirty="0">
                  <a:effectLst/>
                  <a:latin typeface="system-ui"/>
                </a:rPr>
                <a:t>予以公布。同时，留学人员在国（境）外院校获得的学历学位应属于教育部认可的范围。</a:t>
              </a:r>
              <a:endParaRPr lang="en-US" altLang="zh-CN" b="0" i="0" dirty="0">
                <a:effectLst/>
                <a:latin typeface="system-ui"/>
              </a:endParaRPr>
            </a:p>
          </p:txBody>
        </p:sp>
        <p:grpSp>
          <p:nvGrpSpPr>
            <p:cNvPr id="269" name="组合 9"/>
            <p:cNvGrpSpPr/>
            <p:nvPr/>
          </p:nvGrpSpPr>
          <p:grpSpPr>
            <a:xfrm>
              <a:off x="-168593" y="-1"/>
              <a:ext cx="6214300" cy="4421468"/>
              <a:chOff x="-168593" y="0"/>
              <a:chExt cx="6214300" cy="4421466"/>
            </a:xfrm>
          </p:grpSpPr>
          <p:sp>
            <p:nvSpPr>
              <p:cNvPr id="264" name="矩形 3"/>
              <p:cNvSpPr/>
              <p:nvPr/>
            </p:nvSpPr>
            <p:spPr>
              <a:xfrm>
                <a:off x="0" y="0"/>
                <a:ext cx="6045707" cy="1374670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265" name="矩形 1"/>
              <p:cNvSpPr txBox="1"/>
              <p:nvPr/>
            </p:nvSpPr>
            <p:spPr>
              <a:xfrm>
                <a:off x="-168593" y="123504"/>
                <a:ext cx="5954267" cy="193898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algn="ctr">
                  <a:defRPr sz="24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r>
                  <a:rPr lang="zh-CN" altLang="en-US" dirty="0"/>
                  <a:t>留学回国人员国（境）外毕业院校</a:t>
                </a:r>
              </a:p>
              <a:p>
                <a:pPr algn="ctr">
                  <a:defRPr sz="24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lang="zh-CN" altLang="en-US" dirty="0"/>
              </a:p>
              <a:p>
                <a:pPr algn="ctr">
                  <a:defRPr sz="24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r>
                  <a:rPr lang="zh-CN" altLang="en-US" dirty="0"/>
                  <a:t>参考名单</a:t>
                </a:r>
              </a:p>
              <a:p>
                <a:pPr algn="ctr">
                  <a:defRPr sz="24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lang="zh-CN" altLang="en-US" dirty="0"/>
              </a:p>
              <a:p>
                <a:pPr algn="ctr">
                  <a:defRPr sz="24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lang="zh-CN" altLang="en-US" dirty="0"/>
              </a:p>
            </p:txBody>
          </p:sp>
          <p:sp>
            <p:nvSpPr>
              <p:cNvPr id="266" name="椭圆 6"/>
              <p:cNvSpPr/>
              <p:nvPr/>
            </p:nvSpPr>
            <p:spPr>
              <a:xfrm>
                <a:off x="39725" y="2107880"/>
                <a:ext cx="157495" cy="156231"/>
              </a:xfrm>
              <a:prstGeom prst="ellipse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268" name="椭圆 8"/>
              <p:cNvSpPr/>
              <p:nvPr/>
            </p:nvSpPr>
            <p:spPr>
              <a:xfrm>
                <a:off x="30198" y="4265235"/>
                <a:ext cx="157495" cy="156231"/>
              </a:xfrm>
              <a:prstGeom prst="ellipse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</p:grpSp>
      </p:grpSp>
      <p:pic>
        <p:nvPicPr>
          <p:cNvPr id="1026" name="Picture 2" descr="图片">
            <a:extLst>
              <a:ext uri="{FF2B5EF4-FFF2-40B4-BE49-F238E27FC236}">
                <a16:creationId xmlns:a16="http://schemas.microsoft.com/office/drawing/2014/main" id="{A9A42447-A06D-B6D8-66C4-ADF9D99AF3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535" y="2471747"/>
            <a:ext cx="4671380" cy="308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06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图片 4" descr="图片 4"/>
          <p:cNvPicPr>
            <a:picLocks noChangeAspect="1"/>
          </p:cNvPicPr>
          <p:nvPr/>
        </p:nvPicPr>
        <p:blipFill>
          <a:blip r:embed="rId2"/>
          <a:srcRect b="8248"/>
          <a:stretch>
            <a:fillRect/>
          </a:stretch>
        </p:blipFill>
        <p:spPr>
          <a:xfrm>
            <a:off x="161365" y="-1"/>
            <a:ext cx="4840941" cy="679946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62" name="矩形 5"/>
          <p:cNvSpPr/>
          <p:nvPr/>
        </p:nvSpPr>
        <p:spPr>
          <a:xfrm>
            <a:off x="161365" y="102887"/>
            <a:ext cx="4743849" cy="6652225"/>
          </a:xfrm>
          <a:prstGeom prst="rect">
            <a:avLst/>
          </a:prstGeom>
          <a:ln w="38100">
            <a:solidFill>
              <a:srgbClr val="002060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grpSp>
        <p:nvGrpSpPr>
          <p:cNvPr id="270" name="组合 10"/>
          <p:cNvGrpSpPr/>
          <p:nvPr/>
        </p:nvGrpSpPr>
        <p:grpSpPr>
          <a:xfrm>
            <a:off x="5402297" y="729446"/>
            <a:ext cx="6045708" cy="4421468"/>
            <a:chOff x="0" y="-1"/>
            <a:chExt cx="6045707" cy="4421466"/>
          </a:xfrm>
        </p:grpSpPr>
        <p:sp>
          <p:nvSpPr>
            <p:cNvPr id="263" name="文本框 2"/>
            <p:cNvSpPr txBox="1"/>
            <p:nvPr/>
          </p:nvSpPr>
          <p:spPr>
            <a:xfrm>
              <a:off x="287605" y="1374669"/>
              <a:ext cx="5712381" cy="21725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lnSpc>
                  <a:spcPct val="150000"/>
                </a:lnSpc>
                <a:defRPr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r>
                <a:rPr dirty="0"/>
                <a:t>学术理论与实践教育1：1，半年在校学习+半年全职带薪实习  3年本科毕业时拥有</a:t>
              </a:r>
              <a:r>
                <a:rPr sz="2800" dirty="0">
                  <a:solidFill>
                    <a:srgbClr val="203864"/>
                  </a:solidFill>
                </a:rPr>
                <a:t>1.5年</a:t>
              </a:r>
              <a:r>
                <a:rPr lang="zh-CN" altLang="en-US" dirty="0"/>
                <a:t>全职工作</a:t>
              </a:r>
              <a:r>
                <a:rPr dirty="0" err="1"/>
                <a:t>经验</a:t>
              </a:r>
              <a:r>
                <a:rPr dirty="0"/>
                <a:t>;</a:t>
              </a:r>
            </a:p>
            <a:p>
              <a:pPr>
                <a:lnSpc>
                  <a:spcPct val="150000"/>
                </a:lnSpc>
                <a:defRPr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dirty="0"/>
            </a:p>
            <a:p>
              <a:pPr>
                <a:lnSpc>
                  <a:spcPct val="150000"/>
                </a:lnSpc>
                <a:defRPr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r>
                <a:rPr dirty="0"/>
                <a:t>学校提供1对1实习指导，从能力考核，意向沟通，到简历撰写、面试培训、文件准备、签证申请、实习探访等服务；</a:t>
              </a:r>
            </a:p>
          </p:txBody>
        </p:sp>
        <p:grpSp>
          <p:nvGrpSpPr>
            <p:cNvPr id="269" name="组合 9"/>
            <p:cNvGrpSpPr/>
            <p:nvPr/>
          </p:nvGrpSpPr>
          <p:grpSpPr>
            <a:xfrm>
              <a:off x="0" y="-1"/>
              <a:ext cx="6045707" cy="4421466"/>
              <a:chOff x="0" y="0"/>
              <a:chExt cx="6045707" cy="4421464"/>
            </a:xfrm>
          </p:grpSpPr>
          <p:sp>
            <p:nvSpPr>
              <p:cNvPr id="264" name="矩形 3"/>
              <p:cNvSpPr/>
              <p:nvPr/>
            </p:nvSpPr>
            <p:spPr>
              <a:xfrm>
                <a:off x="0" y="0"/>
                <a:ext cx="6045707" cy="1129322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265" name="矩形 1"/>
              <p:cNvSpPr txBox="1"/>
              <p:nvPr/>
            </p:nvSpPr>
            <p:spPr>
              <a:xfrm>
                <a:off x="45719" y="56829"/>
                <a:ext cx="5954267" cy="10058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algn="ctr">
                  <a:defRPr sz="24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r>
                  <a:rPr dirty="0"/>
                  <a:t>给每位学生提供</a:t>
                </a:r>
                <a:r>
                  <a:rPr sz="6000" dirty="0"/>
                  <a:t>100%</a:t>
                </a:r>
                <a:r>
                  <a:rPr dirty="0"/>
                  <a:t>的实习保障</a:t>
                </a:r>
              </a:p>
            </p:txBody>
          </p:sp>
          <p:sp>
            <p:nvSpPr>
              <p:cNvPr id="266" name="椭圆 6"/>
              <p:cNvSpPr/>
              <p:nvPr/>
            </p:nvSpPr>
            <p:spPr>
              <a:xfrm>
                <a:off x="-1" y="1516778"/>
                <a:ext cx="157495" cy="156231"/>
              </a:xfrm>
              <a:prstGeom prst="ellipse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267" name="椭圆 7"/>
              <p:cNvSpPr/>
              <p:nvPr/>
            </p:nvSpPr>
            <p:spPr>
              <a:xfrm>
                <a:off x="30199" y="2945874"/>
                <a:ext cx="157495" cy="156231"/>
              </a:xfrm>
              <a:prstGeom prst="ellipse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  <p:sp>
            <p:nvSpPr>
              <p:cNvPr id="268" name="椭圆 8"/>
              <p:cNvSpPr/>
              <p:nvPr/>
            </p:nvSpPr>
            <p:spPr>
              <a:xfrm>
                <a:off x="30198" y="4265235"/>
                <a:ext cx="157495" cy="156231"/>
              </a:xfrm>
              <a:prstGeom prst="ellipse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/>
              </a:p>
            </p:txBody>
          </p:sp>
        </p:grpSp>
      </p:grpSp>
      <p:sp>
        <p:nvSpPr>
          <p:cNvPr id="12" name="文本框 2">
            <a:extLst>
              <a:ext uri="{FF2B5EF4-FFF2-40B4-BE49-F238E27FC236}">
                <a16:creationId xmlns:a16="http://schemas.microsoft.com/office/drawing/2014/main" id="{2577463B-1AD7-9B1F-212D-4B1E94F28A7F}"/>
              </a:ext>
            </a:extLst>
          </p:cNvPr>
          <p:cNvSpPr txBox="1"/>
          <p:nvPr/>
        </p:nvSpPr>
        <p:spPr>
          <a:xfrm>
            <a:off x="5753099" y="4572489"/>
            <a:ext cx="5262564" cy="1482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/>
          <a:p>
            <a:pPr>
              <a:lnSpc>
                <a:spcPct val="150000"/>
              </a:lnSpc>
              <a:defRPr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/>
              <a:t>瑞士带薪实习的每月最低工资不低于</a:t>
            </a:r>
            <a:r>
              <a:rPr sz="3200" dirty="0">
                <a:solidFill>
                  <a:srgbClr val="203864"/>
                </a:solidFill>
              </a:rPr>
              <a:t>2,</a:t>
            </a:r>
            <a:r>
              <a:rPr lang="en-US" sz="3200" dirty="0">
                <a:solidFill>
                  <a:srgbClr val="203864"/>
                </a:solidFill>
              </a:rPr>
              <a:t>390</a:t>
            </a:r>
            <a:r>
              <a:rPr sz="3200" dirty="0">
                <a:solidFill>
                  <a:srgbClr val="203864"/>
                </a:solidFill>
              </a:rPr>
              <a:t> </a:t>
            </a:r>
            <a:r>
              <a:rPr dirty="0" err="1"/>
              <a:t>瑞郎</a:t>
            </a:r>
            <a:r>
              <a:rPr dirty="0"/>
              <a:t>，</a:t>
            </a:r>
            <a:r>
              <a:rPr lang="zh-CN" altLang="en-US" dirty="0"/>
              <a:t>折合</a:t>
            </a:r>
            <a:r>
              <a:rPr dirty="0"/>
              <a:t>人民币月薪约</a:t>
            </a:r>
            <a:r>
              <a:rPr lang="en-US" sz="3200" dirty="0">
                <a:solidFill>
                  <a:srgbClr val="2038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sz="3200" dirty="0">
                <a:solidFill>
                  <a:srgbClr val="2038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000+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Rectangle 1"/>
          <p:cNvSpPr/>
          <p:nvPr/>
        </p:nvSpPr>
        <p:spPr>
          <a:xfrm>
            <a:off x="0" y="2120685"/>
            <a:ext cx="12192000" cy="473731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292" name="矩形 39"/>
          <p:cNvSpPr/>
          <p:nvPr/>
        </p:nvSpPr>
        <p:spPr>
          <a:xfrm>
            <a:off x="492722" y="372377"/>
            <a:ext cx="4611197" cy="584775"/>
          </a:xfrm>
          <a:prstGeom prst="rect">
            <a:avLst/>
          </a:prstGeom>
          <a:solidFill>
            <a:srgbClr val="002060">
              <a:alpha val="70000"/>
            </a:srgbClr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 altLang="en-US" dirty="0"/>
              <a:t>一年制</a:t>
            </a:r>
            <a:r>
              <a:rPr lang="en-US" altLang="zh-CN" dirty="0"/>
              <a:t>M.Sc. </a:t>
            </a:r>
            <a:r>
              <a:rPr lang="zh-CN" altLang="en-US" dirty="0"/>
              <a:t>双硕士学位</a:t>
            </a:r>
            <a:endParaRPr dirty="0"/>
          </a:p>
        </p:txBody>
      </p:sp>
      <p:sp>
        <p:nvSpPr>
          <p:cNvPr id="293" name="矩形 51"/>
          <p:cNvSpPr/>
          <p:nvPr/>
        </p:nvSpPr>
        <p:spPr>
          <a:xfrm>
            <a:off x="492721" y="1246530"/>
            <a:ext cx="10829245" cy="584775"/>
          </a:xfrm>
          <a:prstGeom prst="rect">
            <a:avLst/>
          </a:prstGeom>
          <a:solidFill>
            <a:srgbClr val="002060">
              <a:alpha val="70000"/>
            </a:srgbClr>
          </a:solidFill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dirty="0" err="1"/>
              <a:t>毕业后获得B.H.M.S.和罗伯特</a:t>
            </a:r>
            <a:r>
              <a:rPr lang="zh-CN" altLang="en-US" dirty="0"/>
              <a:t>高</a:t>
            </a:r>
            <a:r>
              <a:rPr dirty="0" err="1"/>
              <a:t>登大学颁发的双</a:t>
            </a:r>
            <a:r>
              <a:rPr lang="zh-CN" altLang="en-US" dirty="0"/>
              <a:t>硕士</a:t>
            </a:r>
            <a:r>
              <a:rPr dirty="0" err="1"/>
              <a:t>学位</a:t>
            </a:r>
            <a:endParaRPr dirty="0"/>
          </a:p>
        </p:txBody>
      </p:sp>
      <p:sp>
        <p:nvSpPr>
          <p:cNvPr id="2" name="内容占位符 2">
            <a:extLst>
              <a:ext uri="{FF2B5EF4-FFF2-40B4-BE49-F238E27FC236}">
                <a16:creationId xmlns:a16="http://schemas.microsoft.com/office/drawing/2014/main" id="{850413C8-5C91-9146-9097-46626D8304F0}"/>
              </a:ext>
            </a:extLst>
          </p:cNvPr>
          <p:cNvSpPr txBox="1">
            <a:spLocks/>
          </p:cNvSpPr>
          <p:nvPr/>
        </p:nvSpPr>
        <p:spPr>
          <a:xfrm>
            <a:off x="185738" y="1787430"/>
            <a:ext cx="5553075" cy="3503708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2800" b="0" i="0" u="none" strike="noStrike" cap="none" spc="0" baseline="0">
                <a:solidFill>
                  <a:srgbClr val="000000"/>
                </a:solidFill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indent="0" hangingPunct="1">
              <a:buSzTx/>
              <a:buFont typeface="Arial" panose="020B0604020202020204"/>
              <a:buNone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en-US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hangingPunct="1">
              <a:buSzTx/>
              <a:buFont typeface="Wingdings" panose="05000000000000000000" pitchFamily="2" charset="2"/>
              <a:buChar char="Ø"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全球商务管理硕士</a:t>
            </a:r>
            <a:endParaRPr lang="en-US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hangingPunct="1">
              <a:buSzTx/>
              <a:buFont typeface="Wingdings" panose="05000000000000000000" pitchFamily="2" charset="2"/>
              <a:buChar char="Ø"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2400" dirty="0">
                <a:sym typeface="微软雅黑" panose="020B0503020204020204" charset="-122"/>
              </a:rPr>
              <a:t>国际款待业管理硕士</a:t>
            </a:r>
            <a:endParaRPr lang="en-US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indent="0" hangingPunct="1">
              <a:buSzTx/>
              <a:buNone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en-US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indent="0" hangingPunct="1">
              <a:buSzTx/>
              <a:buNone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26/27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年新增专业：</a:t>
            </a:r>
            <a:endParaRPr lang="en-US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hangingPunct="1">
              <a:buSzTx/>
              <a:buFont typeface="Wingdings" panose="05000000000000000000" pitchFamily="2" charset="2"/>
              <a:buChar char="p"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商务、银行与金融（苏黎世校区）</a:t>
            </a:r>
            <a:endParaRPr lang="en-US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hangingPunct="1">
              <a:buSzTx/>
              <a:buFont typeface="Wingdings" panose="05000000000000000000" pitchFamily="2" charset="2"/>
              <a:buChar char="p"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商务、体育与活动管理（苏黎世校区）</a:t>
            </a:r>
            <a:endParaRPr lang="en-US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hangingPunct="1">
              <a:buSzTx/>
              <a:buFont typeface="Wingdings" panose="05000000000000000000" pitchFamily="2" charset="2"/>
              <a:buChar char="p"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商务与航空公司管理（苏黎世校区）</a:t>
            </a:r>
            <a:endParaRPr lang="en-US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hangingPunct="1">
              <a:buSzTx/>
              <a:buFont typeface="Wingdings" panose="05000000000000000000" pitchFamily="2" charset="2"/>
              <a:buChar char="p"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餐饮创业硕士</a:t>
            </a:r>
            <a:endParaRPr lang="en-US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hangingPunct="1">
              <a:buSzTx/>
              <a:buFont typeface="Wingdings" panose="05000000000000000000" pitchFamily="2" charset="2"/>
              <a:buChar char="p"/>
              <a:defRPr sz="1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国际旅游管理硕士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ED47243-B195-9BEC-D322-B591F72745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978" y="2164560"/>
            <a:ext cx="3207518" cy="453437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301DDB2-902E-5ACA-ED32-FC651BB4A4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744" y="2164560"/>
            <a:ext cx="3266770" cy="46348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3" presetClass="entr" presetSubtype="16" fill="hold" grpId="3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2" grpId="1" animBg="1" advAuto="0"/>
      <p:bldP spid="293" grpId="3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文本框 3"/>
          <p:cNvSpPr txBox="1"/>
          <p:nvPr/>
        </p:nvSpPr>
        <p:spPr>
          <a:xfrm>
            <a:off x="1645762" y="464453"/>
            <a:ext cx="3593289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45719" tIns="45719" rIns="45719" bIns="45719" numCol="1" anchor="t">
            <a:spAutoFit/>
          </a:bodyPr>
          <a:lstStyle>
            <a:lvl1pPr>
              <a:defRPr sz="3600" b="1" spc="3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 altLang="en-US" dirty="0"/>
              <a:t>研究生</a:t>
            </a:r>
            <a:r>
              <a:rPr dirty="0" err="1"/>
              <a:t>课程详情</a:t>
            </a:r>
            <a:endParaRPr dirty="0"/>
          </a:p>
        </p:txBody>
      </p:sp>
      <p:sp>
        <p:nvSpPr>
          <p:cNvPr id="301" name="文本框 5"/>
          <p:cNvSpPr/>
          <p:nvPr/>
        </p:nvSpPr>
        <p:spPr>
          <a:xfrm>
            <a:off x="910690" y="540707"/>
            <a:ext cx="624837" cy="4214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21" y="0"/>
                </a:moveTo>
                <a:lnTo>
                  <a:pt x="21600" y="8918"/>
                </a:lnTo>
                <a:lnTo>
                  <a:pt x="21600" y="12573"/>
                </a:lnTo>
                <a:lnTo>
                  <a:pt x="11721" y="21600"/>
                </a:lnTo>
                <a:lnTo>
                  <a:pt x="11721" y="17706"/>
                </a:lnTo>
                <a:lnTo>
                  <a:pt x="19545" y="10767"/>
                </a:lnTo>
                <a:lnTo>
                  <a:pt x="11721" y="3894"/>
                </a:lnTo>
                <a:close/>
                <a:moveTo>
                  <a:pt x="0" y="0"/>
                </a:moveTo>
                <a:lnTo>
                  <a:pt x="9879" y="8918"/>
                </a:lnTo>
                <a:lnTo>
                  <a:pt x="9879" y="12573"/>
                </a:lnTo>
                <a:lnTo>
                  <a:pt x="0" y="21600"/>
                </a:lnTo>
                <a:lnTo>
                  <a:pt x="0" y="17706"/>
                </a:lnTo>
                <a:lnTo>
                  <a:pt x="7824" y="10767"/>
                </a:lnTo>
                <a:lnTo>
                  <a:pt x="0" y="3894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pPr>
              <a:lnSpc>
                <a:spcPct val="130000"/>
              </a:lnSpc>
              <a:def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F1B93DA-1D23-EFA1-A3D1-756F025C1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457" y="1301282"/>
            <a:ext cx="3563936" cy="396604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A021FA8-80EB-E6E2-20F4-EDA9EE0D7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457" y="5267325"/>
            <a:ext cx="7495043" cy="145956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01F7ED7-4A15-791F-9FB1-8046DC6F0D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5723" y="1301282"/>
            <a:ext cx="3086777" cy="40249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1" grpId="1" animBg="1" advAuto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 panose="020F0502020204030204"/>
            <a:ea typeface="Calibri" panose="020F0502020204030204"/>
            <a:cs typeface="Calibri" panose="020F0502020204030204"/>
            <a:sym typeface="Calibri" panose="020F0502020204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 panose="020F0502020204030204"/>
            <a:ea typeface="Calibri" panose="020F0502020204030204"/>
            <a:cs typeface="Calibri" panose="020F0502020204030204"/>
            <a:sym typeface="Calibri" panose="020F0502020204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 panose="020F0502020204030204"/>
            <a:ea typeface="Calibri" panose="020F0502020204030204"/>
            <a:cs typeface="Calibri" panose="020F0502020204030204"/>
            <a:sym typeface="Calibri" panose="020F0502020204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 panose="020F0502020204030204"/>
            <a:ea typeface="Calibri" panose="020F0502020204030204"/>
            <a:cs typeface="Calibri" panose="020F0502020204030204"/>
            <a:sym typeface="Calibri" panose="020F0502020204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805</Words>
  <Application>Microsoft Office PowerPoint</Application>
  <PresentationFormat>宽屏</PresentationFormat>
  <Paragraphs>124</Paragraphs>
  <Slides>22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system-ui</vt:lpstr>
      <vt:lpstr>等线</vt:lpstr>
      <vt:lpstr>黑体</vt:lpstr>
      <vt:lpstr>微软雅黑</vt:lpstr>
      <vt:lpstr>Arial</vt:lpstr>
      <vt:lpstr>Calibri</vt:lpstr>
      <vt:lpstr>Wingdings</vt:lpstr>
      <vt:lpstr>Office 主题</vt:lpstr>
      <vt:lpstr>  欧洲百年教育集团—纯正瑞士教育 B. H. M. S. 隶属于瑞士历史最悠久、规模最大的教育集团--班尼迪特教育集团（Benedict）。Benedict 成立于1928年，总部位于瑞士苏黎世，在全球拥有超过50个学校，在瑞士有8个校区，提供金融与银行、商科、航空、健康管理等教育。每年有超过15000名学生在Benedict 学习深造。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B. H. M. S.—  酒店管理学院中的“商学院”</dc:title>
  <dc:creator>HELEN</dc:creator>
  <cp:lastModifiedBy>yin lei</cp:lastModifiedBy>
  <cp:revision>65</cp:revision>
  <dcterms:created xsi:type="dcterms:W3CDTF">2020-09-18T06:20:00Z</dcterms:created>
  <dcterms:modified xsi:type="dcterms:W3CDTF">2026-04-21T02:11:36Z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